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3" r:id="rId3"/>
    <p:sldId id="294" r:id="rId4"/>
    <p:sldId id="295" r:id="rId5"/>
    <p:sldId id="296" r:id="rId6"/>
    <p:sldId id="297" r:id="rId7"/>
    <p:sldId id="298" r:id="rId8"/>
    <p:sldId id="299" r:id="rId9"/>
    <p:sldId id="257" r:id="rId10"/>
    <p:sldId id="258" r:id="rId11"/>
    <p:sldId id="259" r:id="rId12"/>
    <p:sldId id="260" r:id="rId13"/>
    <p:sldId id="261" r:id="rId14"/>
    <p:sldId id="262" r:id="rId15"/>
    <p:sldId id="264" r:id="rId16"/>
    <p:sldId id="263" r:id="rId17"/>
    <p:sldId id="265" r:id="rId18"/>
    <p:sldId id="266" r:id="rId19"/>
    <p:sldId id="267" r:id="rId20"/>
    <p:sldId id="268" r:id="rId21"/>
    <p:sldId id="269" r:id="rId22"/>
    <p:sldId id="270" r:id="rId23"/>
    <p:sldId id="288" r:id="rId24"/>
    <p:sldId id="271" r:id="rId25"/>
    <p:sldId id="273" r:id="rId26"/>
    <p:sldId id="275" r:id="rId27"/>
    <p:sldId id="282" r:id="rId28"/>
    <p:sldId id="291" r:id="rId29"/>
    <p:sldId id="292" r:id="rId30"/>
    <p:sldId id="274" r:id="rId31"/>
    <p:sldId id="280" r:id="rId32"/>
    <p:sldId id="276" r:id="rId33"/>
    <p:sldId id="277" r:id="rId34"/>
    <p:sldId id="278" r:id="rId35"/>
    <p:sldId id="279" r:id="rId36"/>
    <p:sldId id="272" r:id="rId37"/>
    <p:sldId id="281" r:id="rId38"/>
    <p:sldId id="287" r:id="rId39"/>
    <p:sldId id="283" r:id="rId40"/>
    <p:sldId id="284" r:id="rId41"/>
    <p:sldId id="285" r:id="rId42"/>
    <p:sldId id="289" r:id="rId43"/>
    <p:sldId id="286" r:id="rId44"/>
    <p:sldId id="290"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9" autoAdjust="0"/>
    <p:restoredTop sz="94660"/>
  </p:normalViewPr>
  <p:slideViewPr>
    <p:cSldViewPr snapToGrid="0">
      <p:cViewPr varScale="1">
        <p:scale>
          <a:sx n="117" d="100"/>
          <a:sy n="117" d="100"/>
        </p:scale>
        <p:origin x="8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AEDE8-0ABD-4FB7-AE4F-CCE8681855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27B365-48F7-4078-AD21-9749EFDE1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B900AA2-B225-4C10-A4B6-E1E345B87CE0}"/>
              </a:ext>
            </a:extLst>
          </p:cNvPr>
          <p:cNvSpPr>
            <a:spLocks noGrp="1"/>
          </p:cNvSpPr>
          <p:nvPr>
            <p:ph type="dt" sz="half" idx="10"/>
          </p:nvPr>
        </p:nvSpPr>
        <p:spPr/>
        <p:txBody>
          <a:bodyPr/>
          <a:lstStyle/>
          <a:p>
            <a:fld id="{2C515AA0-00A3-4ED4-A0BD-D85530C18A37}" type="datetimeFigureOut">
              <a:rPr lang="en-US" smtClean="0"/>
              <a:t>7/22/2019</a:t>
            </a:fld>
            <a:endParaRPr lang="en-US"/>
          </a:p>
        </p:txBody>
      </p:sp>
      <p:sp>
        <p:nvSpPr>
          <p:cNvPr id="5" name="Footer Placeholder 4">
            <a:extLst>
              <a:ext uri="{FF2B5EF4-FFF2-40B4-BE49-F238E27FC236}">
                <a16:creationId xmlns:a16="http://schemas.microsoft.com/office/drawing/2014/main" id="{E7570F96-B2BC-4631-AD78-B8F3B1C389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F3CD4-0AA5-431E-9CAB-CD486183424A}"/>
              </a:ext>
            </a:extLst>
          </p:cNvPr>
          <p:cNvSpPr>
            <a:spLocks noGrp="1"/>
          </p:cNvSpPr>
          <p:nvPr>
            <p:ph type="sldNum" sz="quarter" idx="12"/>
          </p:nvPr>
        </p:nvSpPr>
        <p:spPr/>
        <p:txBody>
          <a:bodyPr/>
          <a:lstStyle/>
          <a:p>
            <a:fld id="{D9379714-CAA5-4FA4-BB7A-A71B03190741}" type="slidenum">
              <a:rPr lang="en-US" smtClean="0"/>
              <a:t>‹#›</a:t>
            </a:fld>
            <a:endParaRPr lang="en-US"/>
          </a:p>
        </p:txBody>
      </p:sp>
    </p:spTree>
    <p:extLst>
      <p:ext uri="{BB962C8B-B14F-4D97-AF65-F5344CB8AC3E}">
        <p14:creationId xmlns:p14="http://schemas.microsoft.com/office/powerpoint/2010/main" val="99215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F181E-E72F-44E3-8B71-38933628A67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E626483-B5C4-4F90-A2D5-59E665779FC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45189A-A8BB-4F2D-A8C9-ED1DCF7B69A2}"/>
              </a:ext>
            </a:extLst>
          </p:cNvPr>
          <p:cNvSpPr>
            <a:spLocks noGrp="1"/>
          </p:cNvSpPr>
          <p:nvPr>
            <p:ph type="dt" sz="half" idx="10"/>
          </p:nvPr>
        </p:nvSpPr>
        <p:spPr/>
        <p:txBody>
          <a:bodyPr/>
          <a:lstStyle/>
          <a:p>
            <a:fld id="{2C515AA0-00A3-4ED4-A0BD-D85530C18A37}" type="datetimeFigureOut">
              <a:rPr lang="en-US" smtClean="0"/>
              <a:t>7/22/2019</a:t>
            </a:fld>
            <a:endParaRPr lang="en-US"/>
          </a:p>
        </p:txBody>
      </p:sp>
      <p:sp>
        <p:nvSpPr>
          <p:cNvPr id="5" name="Footer Placeholder 4">
            <a:extLst>
              <a:ext uri="{FF2B5EF4-FFF2-40B4-BE49-F238E27FC236}">
                <a16:creationId xmlns:a16="http://schemas.microsoft.com/office/drawing/2014/main" id="{22340A7D-3B95-496B-8165-EAF1A4E3FA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AD6CFB-DBA4-405E-8E57-FFFDEEA51952}"/>
              </a:ext>
            </a:extLst>
          </p:cNvPr>
          <p:cNvSpPr>
            <a:spLocks noGrp="1"/>
          </p:cNvSpPr>
          <p:nvPr>
            <p:ph type="sldNum" sz="quarter" idx="12"/>
          </p:nvPr>
        </p:nvSpPr>
        <p:spPr/>
        <p:txBody>
          <a:bodyPr/>
          <a:lstStyle/>
          <a:p>
            <a:fld id="{D9379714-CAA5-4FA4-BB7A-A71B03190741}" type="slidenum">
              <a:rPr lang="en-US" smtClean="0"/>
              <a:t>‹#›</a:t>
            </a:fld>
            <a:endParaRPr lang="en-US"/>
          </a:p>
        </p:txBody>
      </p:sp>
    </p:spTree>
    <p:extLst>
      <p:ext uri="{BB962C8B-B14F-4D97-AF65-F5344CB8AC3E}">
        <p14:creationId xmlns:p14="http://schemas.microsoft.com/office/powerpoint/2010/main" val="31141982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EA89546-3CF3-4AD3-A5EC-0477A435D6C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952753-4D74-44CC-A837-C3678146507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49BCDE-965C-4336-BAAF-EF4C17CE7073}"/>
              </a:ext>
            </a:extLst>
          </p:cNvPr>
          <p:cNvSpPr>
            <a:spLocks noGrp="1"/>
          </p:cNvSpPr>
          <p:nvPr>
            <p:ph type="dt" sz="half" idx="10"/>
          </p:nvPr>
        </p:nvSpPr>
        <p:spPr/>
        <p:txBody>
          <a:bodyPr/>
          <a:lstStyle/>
          <a:p>
            <a:fld id="{2C515AA0-00A3-4ED4-A0BD-D85530C18A37}" type="datetimeFigureOut">
              <a:rPr lang="en-US" smtClean="0"/>
              <a:t>7/22/2019</a:t>
            </a:fld>
            <a:endParaRPr lang="en-US"/>
          </a:p>
        </p:txBody>
      </p:sp>
      <p:sp>
        <p:nvSpPr>
          <p:cNvPr id="5" name="Footer Placeholder 4">
            <a:extLst>
              <a:ext uri="{FF2B5EF4-FFF2-40B4-BE49-F238E27FC236}">
                <a16:creationId xmlns:a16="http://schemas.microsoft.com/office/drawing/2014/main" id="{E3727545-15E0-4E89-9237-0A26B683ED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CD59F-3D5C-4B45-9439-BE9874105FE6}"/>
              </a:ext>
            </a:extLst>
          </p:cNvPr>
          <p:cNvSpPr>
            <a:spLocks noGrp="1"/>
          </p:cNvSpPr>
          <p:nvPr>
            <p:ph type="sldNum" sz="quarter" idx="12"/>
          </p:nvPr>
        </p:nvSpPr>
        <p:spPr/>
        <p:txBody>
          <a:bodyPr/>
          <a:lstStyle/>
          <a:p>
            <a:fld id="{D9379714-CAA5-4FA4-BB7A-A71B03190741}" type="slidenum">
              <a:rPr lang="en-US" smtClean="0"/>
              <a:t>‹#›</a:t>
            </a:fld>
            <a:endParaRPr lang="en-US"/>
          </a:p>
        </p:txBody>
      </p:sp>
    </p:spTree>
    <p:extLst>
      <p:ext uri="{BB962C8B-B14F-4D97-AF65-F5344CB8AC3E}">
        <p14:creationId xmlns:p14="http://schemas.microsoft.com/office/powerpoint/2010/main" val="4148487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22A0D-3B3F-4CD7-8435-F9265EE6DD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3D782C0-1A88-47EB-8D23-624E71BF389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F2E2FF-3C78-492F-BACC-825B3E4D73C9}"/>
              </a:ext>
            </a:extLst>
          </p:cNvPr>
          <p:cNvSpPr>
            <a:spLocks noGrp="1"/>
          </p:cNvSpPr>
          <p:nvPr>
            <p:ph type="dt" sz="half" idx="10"/>
          </p:nvPr>
        </p:nvSpPr>
        <p:spPr/>
        <p:txBody>
          <a:bodyPr/>
          <a:lstStyle/>
          <a:p>
            <a:fld id="{2C515AA0-00A3-4ED4-A0BD-D85530C18A37}" type="datetimeFigureOut">
              <a:rPr lang="en-US" smtClean="0"/>
              <a:t>7/22/2019</a:t>
            </a:fld>
            <a:endParaRPr lang="en-US"/>
          </a:p>
        </p:txBody>
      </p:sp>
      <p:sp>
        <p:nvSpPr>
          <p:cNvPr id="5" name="Footer Placeholder 4">
            <a:extLst>
              <a:ext uri="{FF2B5EF4-FFF2-40B4-BE49-F238E27FC236}">
                <a16:creationId xmlns:a16="http://schemas.microsoft.com/office/drawing/2014/main" id="{D8C0B465-81FA-4928-8DD7-5793D81EE9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A874E7-0B61-4464-9044-00CA1C55999F}"/>
              </a:ext>
            </a:extLst>
          </p:cNvPr>
          <p:cNvSpPr>
            <a:spLocks noGrp="1"/>
          </p:cNvSpPr>
          <p:nvPr>
            <p:ph type="sldNum" sz="quarter" idx="12"/>
          </p:nvPr>
        </p:nvSpPr>
        <p:spPr/>
        <p:txBody>
          <a:bodyPr/>
          <a:lstStyle/>
          <a:p>
            <a:fld id="{D9379714-CAA5-4FA4-BB7A-A71B03190741}" type="slidenum">
              <a:rPr lang="en-US" smtClean="0"/>
              <a:t>‹#›</a:t>
            </a:fld>
            <a:endParaRPr lang="en-US"/>
          </a:p>
        </p:txBody>
      </p:sp>
    </p:spTree>
    <p:extLst>
      <p:ext uri="{BB962C8B-B14F-4D97-AF65-F5344CB8AC3E}">
        <p14:creationId xmlns:p14="http://schemas.microsoft.com/office/powerpoint/2010/main" val="366936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EFC7-BC58-4CC9-8AED-F24362A5E4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F64B494-0515-46B8-B03C-B29A01F3C8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118AA00-E581-42F1-B607-48AB5EA771FC}"/>
              </a:ext>
            </a:extLst>
          </p:cNvPr>
          <p:cNvSpPr>
            <a:spLocks noGrp="1"/>
          </p:cNvSpPr>
          <p:nvPr>
            <p:ph type="dt" sz="half" idx="10"/>
          </p:nvPr>
        </p:nvSpPr>
        <p:spPr/>
        <p:txBody>
          <a:bodyPr/>
          <a:lstStyle/>
          <a:p>
            <a:fld id="{2C515AA0-00A3-4ED4-A0BD-D85530C18A37}" type="datetimeFigureOut">
              <a:rPr lang="en-US" smtClean="0"/>
              <a:t>7/22/2019</a:t>
            </a:fld>
            <a:endParaRPr lang="en-US"/>
          </a:p>
        </p:txBody>
      </p:sp>
      <p:sp>
        <p:nvSpPr>
          <p:cNvPr id="5" name="Footer Placeholder 4">
            <a:extLst>
              <a:ext uri="{FF2B5EF4-FFF2-40B4-BE49-F238E27FC236}">
                <a16:creationId xmlns:a16="http://schemas.microsoft.com/office/drawing/2014/main" id="{9E410495-8C29-464E-8EFB-3723793034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2555C-772E-49A5-8CE1-BB898AAB63D7}"/>
              </a:ext>
            </a:extLst>
          </p:cNvPr>
          <p:cNvSpPr>
            <a:spLocks noGrp="1"/>
          </p:cNvSpPr>
          <p:nvPr>
            <p:ph type="sldNum" sz="quarter" idx="12"/>
          </p:nvPr>
        </p:nvSpPr>
        <p:spPr/>
        <p:txBody>
          <a:bodyPr/>
          <a:lstStyle/>
          <a:p>
            <a:fld id="{D9379714-CAA5-4FA4-BB7A-A71B03190741}" type="slidenum">
              <a:rPr lang="en-US" smtClean="0"/>
              <a:t>‹#›</a:t>
            </a:fld>
            <a:endParaRPr lang="en-US"/>
          </a:p>
        </p:txBody>
      </p:sp>
    </p:spTree>
    <p:extLst>
      <p:ext uri="{BB962C8B-B14F-4D97-AF65-F5344CB8AC3E}">
        <p14:creationId xmlns:p14="http://schemas.microsoft.com/office/powerpoint/2010/main" val="3163014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8F05C-E8A1-4006-89D4-AA2AD6F116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A00AAD-42DB-43F2-83EA-E6153B33FDE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CCD1B4-EA8F-4374-8FE6-9AC2FB66F95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19D2EC-FCAD-4E56-A692-7C61FC9D5147}"/>
              </a:ext>
            </a:extLst>
          </p:cNvPr>
          <p:cNvSpPr>
            <a:spLocks noGrp="1"/>
          </p:cNvSpPr>
          <p:nvPr>
            <p:ph type="dt" sz="half" idx="10"/>
          </p:nvPr>
        </p:nvSpPr>
        <p:spPr/>
        <p:txBody>
          <a:bodyPr/>
          <a:lstStyle/>
          <a:p>
            <a:fld id="{2C515AA0-00A3-4ED4-A0BD-D85530C18A37}" type="datetimeFigureOut">
              <a:rPr lang="en-US" smtClean="0"/>
              <a:t>7/22/2019</a:t>
            </a:fld>
            <a:endParaRPr lang="en-US"/>
          </a:p>
        </p:txBody>
      </p:sp>
      <p:sp>
        <p:nvSpPr>
          <p:cNvPr id="6" name="Footer Placeholder 5">
            <a:extLst>
              <a:ext uri="{FF2B5EF4-FFF2-40B4-BE49-F238E27FC236}">
                <a16:creationId xmlns:a16="http://schemas.microsoft.com/office/drawing/2014/main" id="{7D33671E-CE58-43E8-B1DF-C4DF6F0146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2DF2A-7DE5-4F45-AE3A-43A82F45AC64}"/>
              </a:ext>
            </a:extLst>
          </p:cNvPr>
          <p:cNvSpPr>
            <a:spLocks noGrp="1"/>
          </p:cNvSpPr>
          <p:nvPr>
            <p:ph type="sldNum" sz="quarter" idx="12"/>
          </p:nvPr>
        </p:nvSpPr>
        <p:spPr/>
        <p:txBody>
          <a:bodyPr/>
          <a:lstStyle/>
          <a:p>
            <a:fld id="{D9379714-CAA5-4FA4-BB7A-A71B03190741}" type="slidenum">
              <a:rPr lang="en-US" smtClean="0"/>
              <a:t>‹#›</a:t>
            </a:fld>
            <a:endParaRPr lang="en-US"/>
          </a:p>
        </p:txBody>
      </p:sp>
    </p:spTree>
    <p:extLst>
      <p:ext uri="{BB962C8B-B14F-4D97-AF65-F5344CB8AC3E}">
        <p14:creationId xmlns:p14="http://schemas.microsoft.com/office/powerpoint/2010/main" val="29061334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F3534-9B39-4F7A-ABB5-EB6097684D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5C4D18-7010-4FD6-8670-4AAB1C656F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53A68C-AB46-4CE9-8FCA-90A77A2AF56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DD6100-7827-4373-A9FE-8CB91CA0DA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984BF06-AC66-4DA7-98B6-FE01353FEE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82B4F3-C3A2-45FD-AEDE-C11EF63602E5}"/>
              </a:ext>
            </a:extLst>
          </p:cNvPr>
          <p:cNvSpPr>
            <a:spLocks noGrp="1"/>
          </p:cNvSpPr>
          <p:nvPr>
            <p:ph type="dt" sz="half" idx="10"/>
          </p:nvPr>
        </p:nvSpPr>
        <p:spPr/>
        <p:txBody>
          <a:bodyPr/>
          <a:lstStyle/>
          <a:p>
            <a:fld id="{2C515AA0-00A3-4ED4-A0BD-D85530C18A37}" type="datetimeFigureOut">
              <a:rPr lang="en-US" smtClean="0"/>
              <a:t>7/22/2019</a:t>
            </a:fld>
            <a:endParaRPr lang="en-US"/>
          </a:p>
        </p:txBody>
      </p:sp>
      <p:sp>
        <p:nvSpPr>
          <p:cNvPr id="8" name="Footer Placeholder 7">
            <a:extLst>
              <a:ext uri="{FF2B5EF4-FFF2-40B4-BE49-F238E27FC236}">
                <a16:creationId xmlns:a16="http://schemas.microsoft.com/office/drawing/2014/main" id="{53D6E5EB-1486-43F2-9F20-4741C2D068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BC549B-B4E0-4C25-9B66-1A46018CF500}"/>
              </a:ext>
            </a:extLst>
          </p:cNvPr>
          <p:cNvSpPr>
            <a:spLocks noGrp="1"/>
          </p:cNvSpPr>
          <p:nvPr>
            <p:ph type="sldNum" sz="quarter" idx="12"/>
          </p:nvPr>
        </p:nvSpPr>
        <p:spPr/>
        <p:txBody>
          <a:bodyPr/>
          <a:lstStyle/>
          <a:p>
            <a:fld id="{D9379714-CAA5-4FA4-BB7A-A71B03190741}" type="slidenum">
              <a:rPr lang="en-US" smtClean="0"/>
              <a:t>‹#›</a:t>
            </a:fld>
            <a:endParaRPr lang="en-US"/>
          </a:p>
        </p:txBody>
      </p:sp>
    </p:spTree>
    <p:extLst>
      <p:ext uri="{BB962C8B-B14F-4D97-AF65-F5344CB8AC3E}">
        <p14:creationId xmlns:p14="http://schemas.microsoft.com/office/powerpoint/2010/main" val="1816676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BE1BB-0507-484C-98E9-9872B7176A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551ABA-BFBF-474D-AA9B-3087D7114760}"/>
              </a:ext>
            </a:extLst>
          </p:cNvPr>
          <p:cNvSpPr>
            <a:spLocks noGrp="1"/>
          </p:cNvSpPr>
          <p:nvPr>
            <p:ph type="dt" sz="half" idx="10"/>
          </p:nvPr>
        </p:nvSpPr>
        <p:spPr/>
        <p:txBody>
          <a:bodyPr/>
          <a:lstStyle/>
          <a:p>
            <a:fld id="{2C515AA0-00A3-4ED4-A0BD-D85530C18A37}" type="datetimeFigureOut">
              <a:rPr lang="en-US" smtClean="0"/>
              <a:t>7/22/2019</a:t>
            </a:fld>
            <a:endParaRPr lang="en-US"/>
          </a:p>
        </p:txBody>
      </p:sp>
      <p:sp>
        <p:nvSpPr>
          <p:cNvPr id="4" name="Footer Placeholder 3">
            <a:extLst>
              <a:ext uri="{FF2B5EF4-FFF2-40B4-BE49-F238E27FC236}">
                <a16:creationId xmlns:a16="http://schemas.microsoft.com/office/drawing/2014/main" id="{466931D5-86FB-4CD4-AC49-AC0131B85C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1924CA-BCA0-4EAC-8C68-E443F24F2F13}"/>
              </a:ext>
            </a:extLst>
          </p:cNvPr>
          <p:cNvSpPr>
            <a:spLocks noGrp="1"/>
          </p:cNvSpPr>
          <p:nvPr>
            <p:ph type="sldNum" sz="quarter" idx="12"/>
          </p:nvPr>
        </p:nvSpPr>
        <p:spPr/>
        <p:txBody>
          <a:bodyPr/>
          <a:lstStyle/>
          <a:p>
            <a:fld id="{D9379714-CAA5-4FA4-BB7A-A71B03190741}" type="slidenum">
              <a:rPr lang="en-US" smtClean="0"/>
              <a:t>‹#›</a:t>
            </a:fld>
            <a:endParaRPr lang="en-US"/>
          </a:p>
        </p:txBody>
      </p:sp>
    </p:spTree>
    <p:extLst>
      <p:ext uri="{BB962C8B-B14F-4D97-AF65-F5344CB8AC3E}">
        <p14:creationId xmlns:p14="http://schemas.microsoft.com/office/powerpoint/2010/main" val="2836462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B4AEE6-4A1E-440D-9400-4348C0D5773E}"/>
              </a:ext>
            </a:extLst>
          </p:cNvPr>
          <p:cNvSpPr>
            <a:spLocks noGrp="1"/>
          </p:cNvSpPr>
          <p:nvPr>
            <p:ph type="dt" sz="half" idx="10"/>
          </p:nvPr>
        </p:nvSpPr>
        <p:spPr/>
        <p:txBody>
          <a:bodyPr/>
          <a:lstStyle/>
          <a:p>
            <a:fld id="{2C515AA0-00A3-4ED4-A0BD-D85530C18A37}" type="datetimeFigureOut">
              <a:rPr lang="en-US" smtClean="0"/>
              <a:t>7/22/2019</a:t>
            </a:fld>
            <a:endParaRPr lang="en-US"/>
          </a:p>
        </p:txBody>
      </p:sp>
      <p:sp>
        <p:nvSpPr>
          <p:cNvPr id="3" name="Footer Placeholder 2">
            <a:extLst>
              <a:ext uri="{FF2B5EF4-FFF2-40B4-BE49-F238E27FC236}">
                <a16:creationId xmlns:a16="http://schemas.microsoft.com/office/drawing/2014/main" id="{0330381F-A702-4339-82B8-0867735ADC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2B4E0EE-5807-472A-B294-DE7DF2817D43}"/>
              </a:ext>
            </a:extLst>
          </p:cNvPr>
          <p:cNvSpPr>
            <a:spLocks noGrp="1"/>
          </p:cNvSpPr>
          <p:nvPr>
            <p:ph type="sldNum" sz="quarter" idx="12"/>
          </p:nvPr>
        </p:nvSpPr>
        <p:spPr/>
        <p:txBody>
          <a:bodyPr/>
          <a:lstStyle/>
          <a:p>
            <a:fld id="{D9379714-CAA5-4FA4-BB7A-A71B03190741}" type="slidenum">
              <a:rPr lang="en-US" smtClean="0"/>
              <a:t>‹#›</a:t>
            </a:fld>
            <a:endParaRPr lang="en-US"/>
          </a:p>
        </p:txBody>
      </p:sp>
    </p:spTree>
    <p:extLst>
      <p:ext uri="{BB962C8B-B14F-4D97-AF65-F5344CB8AC3E}">
        <p14:creationId xmlns:p14="http://schemas.microsoft.com/office/powerpoint/2010/main" val="1995406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A03B5-D9E9-4F38-9A8B-3A5E54CF1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2C1992-7515-4C15-AEED-C67337480F0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C3C13C-DE4B-43C0-B103-1056F01FC2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480105-BAA1-4C55-B8EE-005C835F98A3}"/>
              </a:ext>
            </a:extLst>
          </p:cNvPr>
          <p:cNvSpPr>
            <a:spLocks noGrp="1"/>
          </p:cNvSpPr>
          <p:nvPr>
            <p:ph type="dt" sz="half" idx="10"/>
          </p:nvPr>
        </p:nvSpPr>
        <p:spPr/>
        <p:txBody>
          <a:bodyPr/>
          <a:lstStyle/>
          <a:p>
            <a:fld id="{2C515AA0-00A3-4ED4-A0BD-D85530C18A37}" type="datetimeFigureOut">
              <a:rPr lang="en-US" smtClean="0"/>
              <a:t>7/22/2019</a:t>
            </a:fld>
            <a:endParaRPr lang="en-US"/>
          </a:p>
        </p:txBody>
      </p:sp>
      <p:sp>
        <p:nvSpPr>
          <p:cNvPr id="6" name="Footer Placeholder 5">
            <a:extLst>
              <a:ext uri="{FF2B5EF4-FFF2-40B4-BE49-F238E27FC236}">
                <a16:creationId xmlns:a16="http://schemas.microsoft.com/office/drawing/2014/main" id="{32746137-494D-4C47-B066-7FE8483A89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C7B253-2642-4F20-B021-1A28BB063A60}"/>
              </a:ext>
            </a:extLst>
          </p:cNvPr>
          <p:cNvSpPr>
            <a:spLocks noGrp="1"/>
          </p:cNvSpPr>
          <p:nvPr>
            <p:ph type="sldNum" sz="quarter" idx="12"/>
          </p:nvPr>
        </p:nvSpPr>
        <p:spPr/>
        <p:txBody>
          <a:bodyPr/>
          <a:lstStyle/>
          <a:p>
            <a:fld id="{D9379714-CAA5-4FA4-BB7A-A71B03190741}" type="slidenum">
              <a:rPr lang="en-US" smtClean="0"/>
              <a:t>‹#›</a:t>
            </a:fld>
            <a:endParaRPr lang="en-US"/>
          </a:p>
        </p:txBody>
      </p:sp>
    </p:spTree>
    <p:extLst>
      <p:ext uri="{BB962C8B-B14F-4D97-AF65-F5344CB8AC3E}">
        <p14:creationId xmlns:p14="http://schemas.microsoft.com/office/powerpoint/2010/main" val="962169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ABEF7-0640-45DB-8B62-7AEA143D95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CC83C1-B343-4C36-B999-989C1DF192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78FEBB-2925-40D2-A957-781BE150D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F05A04-04A7-4855-B9C6-90A264CB35A0}"/>
              </a:ext>
            </a:extLst>
          </p:cNvPr>
          <p:cNvSpPr>
            <a:spLocks noGrp="1"/>
          </p:cNvSpPr>
          <p:nvPr>
            <p:ph type="dt" sz="half" idx="10"/>
          </p:nvPr>
        </p:nvSpPr>
        <p:spPr/>
        <p:txBody>
          <a:bodyPr/>
          <a:lstStyle/>
          <a:p>
            <a:fld id="{2C515AA0-00A3-4ED4-A0BD-D85530C18A37}" type="datetimeFigureOut">
              <a:rPr lang="en-US" smtClean="0"/>
              <a:t>7/22/2019</a:t>
            </a:fld>
            <a:endParaRPr lang="en-US"/>
          </a:p>
        </p:txBody>
      </p:sp>
      <p:sp>
        <p:nvSpPr>
          <p:cNvPr id="6" name="Footer Placeholder 5">
            <a:extLst>
              <a:ext uri="{FF2B5EF4-FFF2-40B4-BE49-F238E27FC236}">
                <a16:creationId xmlns:a16="http://schemas.microsoft.com/office/drawing/2014/main" id="{9B62B948-303A-4225-A3B3-549FCD130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464BD2-100A-4921-8076-D112A8AE068A}"/>
              </a:ext>
            </a:extLst>
          </p:cNvPr>
          <p:cNvSpPr>
            <a:spLocks noGrp="1"/>
          </p:cNvSpPr>
          <p:nvPr>
            <p:ph type="sldNum" sz="quarter" idx="12"/>
          </p:nvPr>
        </p:nvSpPr>
        <p:spPr/>
        <p:txBody>
          <a:bodyPr/>
          <a:lstStyle/>
          <a:p>
            <a:fld id="{D9379714-CAA5-4FA4-BB7A-A71B03190741}" type="slidenum">
              <a:rPr lang="en-US" smtClean="0"/>
              <a:t>‹#›</a:t>
            </a:fld>
            <a:endParaRPr lang="en-US"/>
          </a:p>
        </p:txBody>
      </p:sp>
    </p:spTree>
    <p:extLst>
      <p:ext uri="{BB962C8B-B14F-4D97-AF65-F5344CB8AC3E}">
        <p14:creationId xmlns:p14="http://schemas.microsoft.com/office/powerpoint/2010/main" val="538407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F1ED82-5C1C-496D-AFAF-0BAB617807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0755D5-6A98-4E39-A575-63A5EE51F6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D9D53-4719-4FF3-A1EA-14E3606B8A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515AA0-00A3-4ED4-A0BD-D85530C18A37}" type="datetimeFigureOut">
              <a:rPr lang="en-US" smtClean="0"/>
              <a:t>7/22/2019</a:t>
            </a:fld>
            <a:endParaRPr lang="en-US"/>
          </a:p>
        </p:txBody>
      </p:sp>
      <p:sp>
        <p:nvSpPr>
          <p:cNvPr id="5" name="Footer Placeholder 4">
            <a:extLst>
              <a:ext uri="{FF2B5EF4-FFF2-40B4-BE49-F238E27FC236}">
                <a16:creationId xmlns:a16="http://schemas.microsoft.com/office/drawing/2014/main" id="{341C933C-8E43-4707-8523-80C836C38E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61D6C6-06DA-4E30-8EEC-3B5897BEB06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79714-CAA5-4FA4-BB7A-A71B03190741}" type="slidenum">
              <a:rPr lang="en-US" smtClean="0"/>
              <a:t>‹#›</a:t>
            </a:fld>
            <a:endParaRPr lang="en-US"/>
          </a:p>
        </p:txBody>
      </p:sp>
    </p:spTree>
    <p:extLst>
      <p:ext uri="{BB962C8B-B14F-4D97-AF65-F5344CB8AC3E}">
        <p14:creationId xmlns:p14="http://schemas.microsoft.com/office/powerpoint/2010/main" val="1003731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8D8FD-0EA9-46E7-A55A-C7EA8D480337}"/>
              </a:ext>
            </a:extLst>
          </p:cNvPr>
          <p:cNvSpPr>
            <a:spLocks noGrp="1"/>
          </p:cNvSpPr>
          <p:nvPr>
            <p:ph type="ctrTitle"/>
          </p:nvPr>
        </p:nvSpPr>
        <p:spPr/>
        <p:txBody>
          <a:bodyPr/>
          <a:lstStyle/>
          <a:p>
            <a:r>
              <a:rPr lang="en-US" dirty="0"/>
              <a:t>Memory</a:t>
            </a:r>
          </a:p>
        </p:txBody>
      </p:sp>
      <p:sp>
        <p:nvSpPr>
          <p:cNvPr id="3" name="Subtitle 2">
            <a:extLst>
              <a:ext uri="{FF2B5EF4-FFF2-40B4-BE49-F238E27FC236}">
                <a16:creationId xmlns:a16="http://schemas.microsoft.com/office/drawing/2014/main" id="{2392164C-2DAF-471A-93F5-087B8269B8BE}"/>
              </a:ext>
            </a:extLst>
          </p:cNvPr>
          <p:cNvSpPr>
            <a:spLocks noGrp="1"/>
          </p:cNvSpPr>
          <p:nvPr>
            <p:ph type="subTitle" idx="1"/>
          </p:nvPr>
        </p:nvSpPr>
        <p:spPr>
          <a:xfrm>
            <a:off x="1524000" y="4522572"/>
            <a:ext cx="9144000" cy="735227"/>
          </a:xfrm>
        </p:spPr>
        <p:txBody>
          <a:bodyPr/>
          <a:lstStyle/>
          <a:p>
            <a:r>
              <a:rPr lang="en-US" dirty="0"/>
              <a:t>Nothing is ever lost to us, so long as we remember it</a:t>
            </a:r>
          </a:p>
          <a:p>
            <a:r>
              <a:rPr lang="en-US" sz="1200" dirty="0"/>
              <a:t>L.M. Montgomery, The Story Girl</a:t>
            </a:r>
          </a:p>
        </p:txBody>
      </p:sp>
    </p:spTree>
    <p:extLst>
      <p:ext uri="{BB962C8B-B14F-4D97-AF65-F5344CB8AC3E}">
        <p14:creationId xmlns:p14="http://schemas.microsoft.com/office/powerpoint/2010/main" val="19749342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45A142-4255-493C-8284-5D566C121B1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C00065-72AD-4A13-94AE-76674385E5AC}"/>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Flip Flops</a:t>
            </a:r>
          </a:p>
        </p:txBody>
      </p:sp>
      <p:sp>
        <p:nvSpPr>
          <p:cNvPr id="3" name="Content Placeholder 2">
            <a:extLst>
              <a:ext uri="{FF2B5EF4-FFF2-40B4-BE49-F238E27FC236}">
                <a16:creationId xmlns:a16="http://schemas.microsoft.com/office/drawing/2014/main" id="{E93F9B4E-0C4F-4AA0-818D-62E67FC0D3D5}"/>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While the previous slide (a.k.a. a space heater) won’t work, this will</a:t>
            </a:r>
          </a:p>
        </p:txBody>
      </p:sp>
      <p:cxnSp>
        <p:nvCxnSpPr>
          <p:cNvPr id="11" name="Straight Connector 10">
            <a:extLst>
              <a:ext uri="{FF2B5EF4-FFF2-40B4-BE49-F238E27FC236}">
                <a16:creationId xmlns:a16="http://schemas.microsoft.com/office/drawing/2014/main" id="{38FB9660-F42F-4313-BBC4-47C007FE484C}"/>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E43A08D-A06A-4ECA-97EA-E02BBAA4D1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5000" y="1199879"/>
            <a:ext cx="7336584" cy="4487425"/>
          </a:xfrm>
          <a:prstGeom prst="rect">
            <a:avLst/>
          </a:prstGeom>
        </p:spPr>
      </p:pic>
    </p:spTree>
    <p:extLst>
      <p:ext uri="{BB962C8B-B14F-4D97-AF65-F5344CB8AC3E}">
        <p14:creationId xmlns:p14="http://schemas.microsoft.com/office/powerpoint/2010/main" val="1231417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B8FE1-53AD-4F83-8BA9-56248083569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a:t>WAT?</a:t>
            </a: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2" name="Picture 4" descr="Related image">
            <a:extLst>
              <a:ext uri="{FF2B5EF4-FFF2-40B4-BE49-F238E27FC236}">
                <a16:creationId xmlns:a16="http://schemas.microsoft.com/office/drawing/2014/main" id="{BFE2F5B4-2069-47D4-813A-522225D852A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454" r="6705"/>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70095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FA3E51-B7EB-427E-B3CC-7C75023A854D}"/>
              </a:ext>
            </a:extLst>
          </p:cNvPr>
          <p:cNvSpPr>
            <a:spLocks noGrp="1"/>
          </p:cNvSpPr>
          <p:nvPr>
            <p:ph idx="1"/>
          </p:nvPr>
        </p:nvSpPr>
        <p:spPr>
          <a:xfrm>
            <a:off x="129746" y="169820"/>
            <a:ext cx="3066535" cy="530397"/>
          </a:xfrm>
        </p:spPr>
        <p:txBody>
          <a:bodyPr/>
          <a:lstStyle/>
          <a:p>
            <a:pPr marL="0" indent="0">
              <a:buNone/>
            </a:pPr>
            <a:r>
              <a:rPr lang="en-US" dirty="0"/>
              <a:t>Remember NAND:</a:t>
            </a:r>
          </a:p>
          <a:p>
            <a:pPr marL="0" indent="0">
              <a:buNone/>
            </a:pPr>
            <a:endParaRPr lang="en-US" dirty="0"/>
          </a:p>
        </p:txBody>
      </p:sp>
      <p:graphicFrame>
        <p:nvGraphicFramePr>
          <p:cNvPr id="4" name="Table 3">
            <a:extLst>
              <a:ext uri="{FF2B5EF4-FFF2-40B4-BE49-F238E27FC236}">
                <a16:creationId xmlns:a16="http://schemas.microsoft.com/office/drawing/2014/main" id="{E76A4C1A-B6C0-4D5B-A366-845A64643C43}"/>
              </a:ext>
            </a:extLst>
          </p:cNvPr>
          <p:cNvGraphicFramePr>
            <a:graphicFrameLocks noGrp="1"/>
          </p:cNvGraphicFramePr>
          <p:nvPr>
            <p:extLst>
              <p:ext uri="{D42A27DB-BD31-4B8C-83A1-F6EECF244321}">
                <p14:modId xmlns:p14="http://schemas.microsoft.com/office/powerpoint/2010/main" val="516325687"/>
              </p:ext>
            </p:extLst>
          </p:nvPr>
        </p:nvGraphicFramePr>
        <p:xfrm>
          <a:off x="577220" y="700217"/>
          <a:ext cx="1872048" cy="1854200"/>
        </p:xfrm>
        <a:graphic>
          <a:graphicData uri="http://schemas.openxmlformats.org/drawingml/2006/table">
            <a:tbl>
              <a:tblPr firstRow="1" bandRow="1">
                <a:tableStyleId>{7E9639D4-E3E2-4D34-9284-5A2195B3D0D7}</a:tableStyleId>
              </a:tblPr>
              <a:tblGrid>
                <a:gridCol w="474342">
                  <a:extLst>
                    <a:ext uri="{9D8B030D-6E8A-4147-A177-3AD203B41FA5}">
                      <a16:colId xmlns:a16="http://schemas.microsoft.com/office/drawing/2014/main" val="365952194"/>
                    </a:ext>
                  </a:extLst>
                </a:gridCol>
                <a:gridCol w="459150">
                  <a:extLst>
                    <a:ext uri="{9D8B030D-6E8A-4147-A177-3AD203B41FA5}">
                      <a16:colId xmlns:a16="http://schemas.microsoft.com/office/drawing/2014/main" val="374796471"/>
                    </a:ext>
                  </a:extLst>
                </a:gridCol>
                <a:gridCol w="938556">
                  <a:extLst>
                    <a:ext uri="{9D8B030D-6E8A-4147-A177-3AD203B41FA5}">
                      <a16:colId xmlns:a16="http://schemas.microsoft.com/office/drawing/2014/main" val="2855078462"/>
                    </a:ext>
                  </a:extLst>
                </a:gridCol>
              </a:tblGrid>
              <a:tr h="370840">
                <a:tc>
                  <a:txBody>
                    <a:bodyPr/>
                    <a:lstStyle/>
                    <a:p>
                      <a:r>
                        <a:rPr lang="en-US" dirty="0"/>
                        <a:t>X</a:t>
                      </a:r>
                    </a:p>
                  </a:txBody>
                  <a:tcPr/>
                </a:tc>
                <a:tc>
                  <a:txBody>
                    <a:bodyPr/>
                    <a:lstStyle/>
                    <a:p>
                      <a:r>
                        <a:rPr lang="en-US" dirty="0"/>
                        <a:t>Y</a:t>
                      </a:r>
                    </a:p>
                  </a:txBody>
                  <a:tcPr/>
                </a:tc>
                <a:tc>
                  <a:txBody>
                    <a:bodyPr/>
                    <a:lstStyle/>
                    <a:p>
                      <a:r>
                        <a:rPr lang="en-US" dirty="0"/>
                        <a:t>NAND</a:t>
                      </a:r>
                    </a:p>
                  </a:txBody>
                  <a:tcPr/>
                </a:tc>
                <a:extLst>
                  <a:ext uri="{0D108BD9-81ED-4DB2-BD59-A6C34878D82A}">
                    <a16:rowId xmlns:a16="http://schemas.microsoft.com/office/drawing/2014/main" val="637989176"/>
                  </a:ext>
                </a:extLst>
              </a:tr>
              <a:tr h="370840">
                <a:tc>
                  <a:txBody>
                    <a:bodyPr/>
                    <a:lstStyle/>
                    <a:p>
                      <a:pPr algn="ctr"/>
                      <a:r>
                        <a:rPr lang="en-US" dirty="0"/>
                        <a:t>0</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1556071"/>
                  </a:ext>
                </a:extLst>
              </a:tr>
              <a:tr h="370840">
                <a:tc>
                  <a:txBody>
                    <a:bodyPr/>
                    <a:lstStyle/>
                    <a:p>
                      <a:pPr algn="ctr"/>
                      <a:r>
                        <a:rPr lang="en-US" dirty="0"/>
                        <a:t>0</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9463144"/>
                  </a:ext>
                </a:extLst>
              </a:tr>
              <a:tr h="370840">
                <a:tc>
                  <a:txBody>
                    <a:bodyPr/>
                    <a:lstStyle/>
                    <a:p>
                      <a:pPr algn="ctr"/>
                      <a:r>
                        <a:rPr lang="en-US" dirty="0"/>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85550850"/>
                  </a:ext>
                </a:extLst>
              </a:tr>
              <a:tr h="370840">
                <a:tc>
                  <a:txBody>
                    <a:bodyPr/>
                    <a:lstStyle/>
                    <a:p>
                      <a:pPr algn="ctr"/>
                      <a:r>
                        <a:rPr lang="en-US" dirty="0"/>
                        <a:t>1</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dirty="0"/>
                        <a:t>0</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41801636"/>
                  </a:ext>
                </a:extLst>
              </a:tr>
            </a:tbl>
          </a:graphicData>
        </a:graphic>
      </p:graphicFrame>
      <p:pic>
        <p:nvPicPr>
          <p:cNvPr id="7" name="Picture 6">
            <a:extLst>
              <a:ext uri="{FF2B5EF4-FFF2-40B4-BE49-F238E27FC236}">
                <a16:creationId xmlns:a16="http://schemas.microsoft.com/office/drawing/2014/main" id="{03159F58-FA60-4D32-9014-0433EA08FDF4}"/>
              </a:ext>
            </a:extLst>
          </p:cNvPr>
          <p:cNvPicPr>
            <a:picLocks noChangeAspect="1"/>
          </p:cNvPicPr>
          <p:nvPr/>
        </p:nvPicPr>
        <p:blipFill>
          <a:blip r:embed="rId2"/>
          <a:stretch>
            <a:fillRect/>
          </a:stretch>
        </p:blipFill>
        <p:spPr>
          <a:xfrm>
            <a:off x="4367719" y="1118680"/>
            <a:ext cx="7824281" cy="4785725"/>
          </a:xfrm>
          <a:prstGeom prst="rect">
            <a:avLst/>
          </a:prstGeom>
        </p:spPr>
      </p:pic>
      <p:graphicFrame>
        <p:nvGraphicFramePr>
          <p:cNvPr id="8" name="Table 7">
            <a:extLst>
              <a:ext uri="{FF2B5EF4-FFF2-40B4-BE49-F238E27FC236}">
                <a16:creationId xmlns:a16="http://schemas.microsoft.com/office/drawing/2014/main" id="{2896FD6D-E362-4E96-AC71-5F0618996F12}"/>
              </a:ext>
            </a:extLst>
          </p:cNvPr>
          <p:cNvGraphicFramePr>
            <a:graphicFrameLocks noGrp="1"/>
          </p:cNvGraphicFramePr>
          <p:nvPr>
            <p:extLst>
              <p:ext uri="{D42A27DB-BD31-4B8C-83A1-F6EECF244321}">
                <p14:modId xmlns:p14="http://schemas.microsoft.com/office/powerpoint/2010/main" val="1692179152"/>
              </p:ext>
            </p:extLst>
          </p:nvPr>
        </p:nvGraphicFramePr>
        <p:xfrm>
          <a:off x="376194" y="4020228"/>
          <a:ext cx="3726250" cy="1854200"/>
        </p:xfrm>
        <a:graphic>
          <a:graphicData uri="http://schemas.openxmlformats.org/drawingml/2006/table">
            <a:tbl>
              <a:tblPr firstRow="1" bandRow="1">
                <a:tableStyleId>{5C22544A-7EE6-4342-B048-85BDC9FD1C3A}</a:tableStyleId>
              </a:tblPr>
              <a:tblGrid>
                <a:gridCol w="381686">
                  <a:extLst>
                    <a:ext uri="{9D8B030D-6E8A-4147-A177-3AD203B41FA5}">
                      <a16:colId xmlns:a16="http://schemas.microsoft.com/office/drawing/2014/main" val="3587077656"/>
                    </a:ext>
                  </a:extLst>
                </a:gridCol>
                <a:gridCol w="494270">
                  <a:extLst>
                    <a:ext uri="{9D8B030D-6E8A-4147-A177-3AD203B41FA5}">
                      <a16:colId xmlns:a16="http://schemas.microsoft.com/office/drawing/2014/main" val="995943289"/>
                    </a:ext>
                  </a:extLst>
                </a:gridCol>
                <a:gridCol w="395417">
                  <a:extLst>
                    <a:ext uri="{9D8B030D-6E8A-4147-A177-3AD203B41FA5}">
                      <a16:colId xmlns:a16="http://schemas.microsoft.com/office/drawing/2014/main" val="3953329384"/>
                    </a:ext>
                  </a:extLst>
                </a:gridCol>
                <a:gridCol w="436605">
                  <a:extLst>
                    <a:ext uri="{9D8B030D-6E8A-4147-A177-3AD203B41FA5}">
                      <a16:colId xmlns:a16="http://schemas.microsoft.com/office/drawing/2014/main" val="2243868329"/>
                    </a:ext>
                  </a:extLst>
                </a:gridCol>
                <a:gridCol w="2018272">
                  <a:extLst>
                    <a:ext uri="{9D8B030D-6E8A-4147-A177-3AD203B41FA5}">
                      <a16:colId xmlns:a16="http://schemas.microsoft.com/office/drawing/2014/main" val="2217361352"/>
                    </a:ext>
                  </a:extLst>
                </a:gridCol>
              </a:tblGrid>
              <a:tr h="370840">
                <a:tc>
                  <a:txBody>
                    <a:bodyPr/>
                    <a:lstStyle/>
                    <a:p>
                      <a:r>
                        <a:rPr lang="en-US" dirty="0"/>
                        <a:t>S’</a:t>
                      </a:r>
                    </a:p>
                  </a:txBody>
                  <a:tcPr/>
                </a:tc>
                <a:tc>
                  <a:txBody>
                    <a:bodyPr/>
                    <a:lstStyle/>
                    <a:p>
                      <a:r>
                        <a:rPr lang="en-US" dirty="0"/>
                        <a:t>R’</a:t>
                      </a:r>
                    </a:p>
                  </a:txBody>
                  <a:tcPr/>
                </a:tc>
                <a:tc>
                  <a:txBody>
                    <a:bodyPr/>
                    <a:lstStyle/>
                    <a:p>
                      <a:r>
                        <a:rPr lang="en-US" dirty="0"/>
                        <a:t>D</a:t>
                      </a:r>
                    </a:p>
                  </a:txBody>
                  <a:tcPr/>
                </a:tc>
                <a:tc>
                  <a:txBody>
                    <a:bodyPr/>
                    <a:lstStyle/>
                    <a:p>
                      <a:r>
                        <a:rPr lang="en-US" dirty="0"/>
                        <a:t>D’</a:t>
                      </a:r>
                    </a:p>
                  </a:txBody>
                  <a:tcPr/>
                </a:tc>
                <a:tc>
                  <a:txBody>
                    <a:bodyPr/>
                    <a:lstStyle/>
                    <a:p>
                      <a:r>
                        <a:rPr lang="en-US" dirty="0"/>
                        <a:t>Comment</a:t>
                      </a:r>
                    </a:p>
                  </a:txBody>
                  <a:tcPr/>
                </a:tc>
                <a:extLst>
                  <a:ext uri="{0D108BD9-81ED-4DB2-BD59-A6C34878D82A}">
                    <a16:rowId xmlns:a16="http://schemas.microsoft.com/office/drawing/2014/main" val="2394514577"/>
                  </a:ext>
                </a:extLst>
              </a:tr>
              <a:tr h="370840">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1</a:t>
                      </a:r>
                    </a:p>
                  </a:txBody>
                  <a:tcPr/>
                </a:tc>
                <a:tc>
                  <a:txBody>
                    <a:bodyPr/>
                    <a:lstStyle/>
                    <a:p>
                      <a:r>
                        <a:rPr lang="en-US" dirty="0"/>
                        <a:t>No change</a:t>
                      </a:r>
                    </a:p>
                  </a:txBody>
                  <a:tcPr/>
                </a:tc>
                <a:extLst>
                  <a:ext uri="{0D108BD9-81ED-4DB2-BD59-A6C34878D82A}">
                    <a16:rowId xmlns:a16="http://schemas.microsoft.com/office/drawing/2014/main" val="3762593392"/>
                  </a:ext>
                </a:extLst>
              </a:tr>
              <a:tr h="370840">
                <a:tc>
                  <a:txBody>
                    <a:bodyPr/>
                    <a:lstStyle/>
                    <a:p>
                      <a:r>
                        <a:rPr lang="en-US" dirty="0"/>
                        <a:t>1</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No change</a:t>
                      </a:r>
                    </a:p>
                  </a:txBody>
                  <a:tcPr/>
                </a:tc>
                <a:extLst>
                  <a:ext uri="{0D108BD9-81ED-4DB2-BD59-A6C34878D82A}">
                    <a16:rowId xmlns:a16="http://schemas.microsoft.com/office/drawing/2014/main" val="1501146022"/>
                  </a:ext>
                </a:extLst>
              </a:tr>
              <a:tr h="370840">
                <a:tc>
                  <a:txBody>
                    <a:bodyPr/>
                    <a:lstStyle/>
                    <a:p>
                      <a:r>
                        <a:rPr lang="en-US" dirty="0"/>
                        <a:t>0</a:t>
                      </a:r>
                    </a:p>
                  </a:txBody>
                  <a:tcPr/>
                </a:tc>
                <a:tc>
                  <a:txBody>
                    <a:bodyPr/>
                    <a:lstStyle/>
                    <a:p>
                      <a:r>
                        <a:rPr lang="en-US" dirty="0"/>
                        <a:t>1</a:t>
                      </a:r>
                    </a:p>
                  </a:txBody>
                  <a:tcPr/>
                </a:tc>
                <a:tc>
                  <a:txBody>
                    <a:bodyPr/>
                    <a:lstStyle/>
                    <a:p>
                      <a:r>
                        <a:rPr lang="en-US" dirty="0"/>
                        <a:t>1</a:t>
                      </a:r>
                    </a:p>
                  </a:txBody>
                  <a:tcPr/>
                </a:tc>
                <a:tc>
                  <a:txBody>
                    <a:bodyPr/>
                    <a:lstStyle/>
                    <a:p>
                      <a:r>
                        <a:rPr lang="en-US" dirty="0"/>
                        <a:t>0</a:t>
                      </a:r>
                    </a:p>
                  </a:txBody>
                  <a:tcPr/>
                </a:tc>
                <a:tc>
                  <a:txBody>
                    <a:bodyPr/>
                    <a:lstStyle/>
                    <a:p>
                      <a:r>
                        <a:rPr lang="en-US" dirty="0"/>
                        <a:t>D is set</a:t>
                      </a:r>
                    </a:p>
                  </a:txBody>
                  <a:tcPr/>
                </a:tc>
                <a:extLst>
                  <a:ext uri="{0D108BD9-81ED-4DB2-BD59-A6C34878D82A}">
                    <a16:rowId xmlns:a16="http://schemas.microsoft.com/office/drawing/2014/main" val="3411390929"/>
                  </a:ext>
                </a:extLst>
              </a:tr>
              <a:tr h="370840">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1</a:t>
                      </a:r>
                    </a:p>
                  </a:txBody>
                  <a:tcPr/>
                </a:tc>
                <a:tc>
                  <a:txBody>
                    <a:bodyPr/>
                    <a:lstStyle/>
                    <a:p>
                      <a:r>
                        <a:rPr lang="en-US" dirty="0"/>
                        <a:t>D is cleared</a:t>
                      </a:r>
                    </a:p>
                  </a:txBody>
                  <a:tcPr/>
                </a:tc>
                <a:extLst>
                  <a:ext uri="{0D108BD9-81ED-4DB2-BD59-A6C34878D82A}">
                    <a16:rowId xmlns:a16="http://schemas.microsoft.com/office/drawing/2014/main" val="781136959"/>
                  </a:ext>
                </a:extLst>
              </a:tr>
            </a:tbl>
          </a:graphicData>
        </a:graphic>
      </p:graphicFrame>
    </p:spTree>
    <p:extLst>
      <p:ext uri="{BB962C8B-B14F-4D97-AF65-F5344CB8AC3E}">
        <p14:creationId xmlns:p14="http://schemas.microsoft.com/office/powerpoint/2010/main" val="177764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F2FE5-68FF-4D23-8E29-4DE2D1F003C8}"/>
              </a:ext>
            </a:extLst>
          </p:cNvPr>
          <p:cNvSpPr>
            <a:spLocks noGrp="1"/>
          </p:cNvSpPr>
          <p:nvPr>
            <p:ph type="title"/>
          </p:nvPr>
        </p:nvSpPr>
        <p:spPr/>
        <p:txBody>
          <a:bodyPr/>
          <a:lstStyle/>
          <a:p>
            <a:r>
              <a:rPr lang="en-US" dirty="0"/>
              <a:t>Issues with SR Flip Flops</a:t>
            </a:r>
          </a:p>
        </p:txBody>
      </p:sp>
      <p:sp>
        <p:nvSpPr>
          <p:cNvPr id="3" name="Content Placeholder 2">
            <a:extLst>
              <a:ext uri="{FF2B5EF4-FFF2-40B4-BE49-F238E27FC236}">
                <a16:creationId xmlns:a16="http://schemas.microsoft.com/office/drawing/2014/main" id="{AEEAAE2F-3557-4EBC-B49A-A14C9E7C5070}"/>
              </a:ext>
            </a:extLst>
          </p:cNvPr>
          <p:cNvSpPr>
            <a:spLocks noGrp="1"/>
          </p:cNvSpPr>
          <p:nvPr>
            <p:ph idx="1"/>
          </p:nvPr>
        </p:nvSpPr>
        <p:spPr/>
        <p:txBody>
          <a:bodyPr/>
          <a:lstStyle/>
          <a:p>
            <a:pPr marL="0" indent="0">
              <a:buNone/>
            </a:pPr>
            <a:r>
              <a:rPr lang="en-US" dirty="0"/>
              <a:t>There are combinations of inputs that make no sense (set and reset both lowered)</a:t>
            </a:r>
          </a:p>
          <a:p>
            <a:pPr marL="0" indent="0">
              <a:buNone/>
            </a:pPr>
            <a:endParaRPr lang="en-US" dirty="0"/>
          </a:p>
          <a:p>
            <a:pPr marL="0" indent="0">
              <a:buNone/>
            </a:pPr>
            <a:r>
              <a:rPr lang="en-US" dirty="0"/>
              <a:t>The possibility of indeterminate states </a:t>
            </a:r>
          </a:p>
          <a:p>
            <a:pPr marL="0" indent="0">
              <a:buNone/>
            </a:pPr>
            <a:r>
              <a:rPr lang="en-US" dirty="0"/>
              <a:t>	Raise both R&amp;S then lower them. The memory cell’s value is 	unknown</a:t>
            </a:r>
          </a:p>
        </p:txBody>
      </p:sp>
    </p:spTree>
    <p:extLst>
      <p:ext uri="{BB962C8B-B14F-4D97-AF65-F5344CB8AC3E}">
        <p14:creationId xmlns:p14="http://schemas.microsoft.com/office/powerpoint/2010/main" val="1651823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A55DEC-B25E-4F80-868F-601070E1395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D Type Flip Flop</a:t>
            </a:r>
          </a:p>
        </p:txBody>
      </p:sp>
      <p:pic>
        <p:nvPicPr>
          <p:cNvPr id="4" name="Picture 3" descr="A close up of text on a white background&#10;&#10;Description generated with very high confidence">
            <a:extLst>
              <a:ext uri="{FF2B5EF4-FFF2-40B4-BE49-F238E27FC236}">
                <a16:creationId xmlns:a16="http://schemas.microsoft.com/office/drawing/2014/main" id="{8388505D-AB0A-4C59-8FEF-378CC645C082}"/>
              </a:ext>
            </a:extLst>
          </p:cNvPr>
          <p:cNvPicPr>
            <a:picLocks noChangeAspect="1"/>
          </p:cNvPicPr>
          <p:nvPr/>
        </p:nvPicPr>
        <p:blipFill>
          <a:blip r:embed="rId2"/>
          <a:stretch>
            <a:fillRect/>
          </a:stretch>
        </p:blipFill>
        <p:spPr>
          <a:xfrm>
            <a:off x="1470528" y="1675227"/>
            <a:ext cx="9250943" cy="4394199"/>
          </a:xfrm>
          <a:prstGeom prst="rect">
            <a:avLst/>
          </a:prstGeom>
        </p:spPr>
      </p:pic>
    </p:spTree>
    <p:extLst>
      <p:ext uri="{BB962C8B-B14F-4D97-AF65-F5344CB8AC3E}">
        <p14:creationId xmlns:p14="http://schemas.microsoft.com/office/powerpoint/2010/main" val="11138863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91B7C-BFAA-480E-9168-675212510524}"/>
              </a:ext>
            </a:extLst>
          </p:cNvPr>
          <p:cNvSpPr>
            <a:spLocks noGrp="1"/>
          </p:cNvSpPr>
          <p:nvPr>
            <p:ph type="title"/>
          </p:nvPr>
        </p:nvSpPr>
        <p:spPr/>
        <p:txBody>
          <a:bodyPr/>
          <a:lstStyle/>
          <a:p>
            <a:r>
              <a:rPr lang="en-US" dirty="0"/>
              <a:t>Things to Notice</a:t>
            </a:r>
          </a:p>
        </p:txBody>
      </p:sp>
      <p:sp>
        <p:nvSpPr>
          <p:cNvPr id="3" name="Content Placeholder 2">
            <a:extLst>
              <a:ext uri="{FF2B5EF4-FFF2-40B4-BE49-F238E27FC236}">
                <a16:creationId xmlns:a16="http://schemas.microsoft.com/office/drawing/2014/main" id="{FAC28E00-C7D2-4ECE-980B-9296A0B46B55}"/>
              </a:ext>
            </a:extLst>
          </p:cNvPr>
          <p:cNvSpPr>
            <a:spLocks noGrp="1"/>
          </p:cNvSpPr>
          <p:nvPr>
            <p:ph idx="1"/>
          </p:nvPr>
        </p:nvSpPr>
        <p:spPr/>
        <p:txBody>
          <a:bodyPr/>
          <a:lstStyle/>
          <a:p>
            <a:pPr marL="0" indent="0">
              <a:buNone/>
            </a:pPr>
            <a:r>
              <a:rPr lang="en-US" dirty="0"/>
              <a:t>State only changes when the clock is set</a:t>
            </a:r>
          </a:p>
          <a:p>
            <a:pPr marL="0" indent="0">
              <a:buNone/>
            </a:pPr>
            <a:endParaRPr lang="en-US" dirty="0"/>
          </a:p>
          <a:p>
            <a:pPr marL="0" indent="0">
              <a:buNone/>
            </a:pPr>
            <a:r>
              <a:rPr lang="en-US" dirty="0"/>
              <a:t>No weird set/reset</a:t>
            </a:r>
          </a:p>
          <a:p>
            <a:pPr marL="0" indent="0">
              <a:buNone/>
            </a:pPr>
            <a:endParaRPr lang="en-US" dirty="0"/>
          </a:p>
          <a:p>
            <a:pPr marL="0" indent="0">
              <a:buNone/>
            </a:pPr>
            <a:r>
              <a:rPr lang="en-US" dirty="0"/>
              <a:t>5 gates instead of 2 </a:t>
            </a:r>
          </a:p>
        </p:txBody>
      </p:sp>
    </p:spTree>
    <p:extLst>
      <p:ext uri="{BB962C8B-B14F-4D97-AF65-F5344CB8AC3E}">
        <p14:creationId xmlns:p14="http://schemas.microsoft.com/office/powerpoint/2010/main" val="1934854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DC79F-DEC0-4DF3-BFDB-7FB6814689C3}"/>
              </a:ext>
            </a:extLst>
          </p:cNvPr>
          <p:cNvSpPr>
            <a:spLocks noGrp="1"/>
          </p:cNvSpPr>
          <p:nvPr>
            <p:ph type="title"/>
          </p:nvPr>
        </p:nvSpPr>
        <p:spPr/>
        <p:txBody>
          <a:bodyPr/>
          <a:lstStyle/>
          <a:p>
            <a:r>
              <a:rPr lang="en-US" dirty="0"/>
              <a:t>OK, Great. Problem Solved, right?</a:t>
            </a:r>
          </a:p>
        </p:txBody>
      </p:sp>
      <p:sp>
        <p:nvSpPr>
          <p:cNvPr id="3" name="Content Placeholder 2">
            <a:extLst>
              <a:ext uri="{FF2B5EF4-FFF2-40B4-BE49-F238E27FC236}">
                <a16:creationId xmlns:a16="http://schemas.microsoft.com/office/drawing/2014/main" id="{8EC32890-B3F4-4413-836E-9AD3D11B2D6C}"/>
              </a:ext>
            </a:extLst>
          </p:cNvPr>
          <p:cNvSpPr>
            <a:spLocks noGrp="1"/>
          </p:cNvSpPr>
          <p:nvPr>
            <p:ph idx="1"/>
          </p:nvPr>
        </p:nvSpPr>
        <p:spPr/>
        <p:txBody>
          <a:bodyPr/>
          <a:lstStyle/>
          <a:p>
            <a:pPr marL="0" indent="0">
              <a:buNone/>
            </a:pPr>
            <a:r>
              <a:rPr lang="en-US" dirty="0"/>
              <a:t>There is one more problem that we have to solve. </a:t>
            </a:r>
          </a:p>
          <a:p>
            <a:pPr marL="0" indent="0">
              <a:buNone/>
            </a:pPr>
            <a:endParaRPr lang="en-US" dirty="0"/>
          </a:p>
          <a:p>
            <a:pPr marL="0" indent="0">
              <a:buNone/>
            </a:pPr>
            <a:r>
              <a:rPr lang="en-US" dirty="0"/>
              <a:t>Ripple.</a:t>
            </a:r>
          </a:p>
          <a:p>
            <a:pPr marL="0" indent="0">
              <a:buNone/>
            </a:pPr>
            <a:endParaRPr lang="en-US" dirty="0"/>
          </a:p>
          <a:p>
            <a:pPr marL="0" indent="0">
              <a:buNone/>
            </a:pPr>
            <a:r>
              <a:rPr lang="en-US" dirty="0"/>
              <a:t>What happens when I read from the memory in the middle of a clock cycle that is changing the memory?</a:t>
            </a:r>
          </a:p>
          <a:p>
            <a:pPr marL="0" indent="0">
              <a:buNone/>
            </a:pPr>
            <a:endParaRPr lang="en-US" dirty="0"/>
          </a:p>
          <a:p>
            <a:pPr marL="0" indent="0">
              <a:buNone/>
            </a:pPr>
            <a:r>
              <a:rPr lang="en-US" dirty="0"/>
              <a:t>I can get either of the values…</a:t>
            </a:r>
          </a:p>
        </p:txBody>
      </p:sp>
    </p:spTree>
    <p:extLst>
      <p:ext uri="{BB962C8B-B14F-4D97-AF65-F5344CB8AC3E}">
        <p14:creationId xmlns:p14="http://schemas.microsoft.com/office/powerpoint/2010/main" val="1905304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C15FD2-882B-465F-897C-C495758ED51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Edge Triggered D-Type Flip Flop</a:t>
            </a:r>
          </a:p>
        </p:txBody>
      </p:sp>
      <p:pic>
        <p:nvPicPr>
          <p:cNvPr id="4" name="Picture 3">
            <a:extLst>
              <a:ext uri="{FF2B5EF4-FFF2-40B4-BE49-F238E27FC236}">
                <a16:creationId xmlns:a16="http://schemas.microsoft.com/office/drawing/2014/main" id="{D025AE8A-F3CC-4163-A91F-2502F4242954}"/>
              </a:ext>
            </a:extLst>
          </p:cNvPr>
          <p:cNvPicPr>
            <a:picLocks noChangeAspect="1"/>
          </p:cNvPicPr>
          <p:nvPr/>
        </p:nvPicPr>
        <p:blipFill rotWithShape="1">
          <a:blip r:embed="rId2"/>
          <a:srcRect t="4562" b="1965"/>
          <a:stretch/>
        </p:blipFill>
        <p:spPr>
          <a:xfrm>
            <a:off x="1439692" y="1675227"/>
            <a:ext cx="9105089" cy="5120212"/>
          </a:xfrm>
          <a:prstGeom prst="rect">
            <a:avLst/>
          </a:prstGeom>
        </p:spPr>
      </p:pic>
    </p:spTree>
    <p:extLst>
      <p:ext uri="{BB962C8B-B14F-4D97-AF65-F5344CB8AC3E}">
        <p14:creationId xmlns:p14="http://schemas.microsoft.com/office/powerpoint/2010/main" val="20131662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F1DF-BA7D-4437-8F70-EC3CA282A056}"/>
              </a:ext>
            </a:extLst>
          </p:cNvPr>
          <p:cNvSpPr>
            <a:spLocks noGrp="1"/>
          </p:cNvSpPr>
          <p:nvPr>
            <p:ph type="title"/>
          </p:nvPr>
        </p:nvSpPr>
        <p:spPr/>
        <p:txBody>
          <a:bodyPr/>
          <a:lstStyle/>
          <a:p>
            <a:r>
              <a:rPr lang="en-US" dirty="0"/>
              <a:t>Key Points about SRAM</a:t>
            </a:r>
          </a:p>
        </p:txBody>
      </p:sp>
      <p:sp>
        <p:nvSpPr>
          <p:cNvPr id="3" name="Content Placeholder 2">
            <a:extLst>
              <a:ext uri="{FF2B5EF4-FFF2-40B4-BE49-F238E27FC236}">
                <a16:creationId xmlns:a16="http://schemas.microsoft.com/office/drawing/2014/main" id="{1E5AE39D-4E57-4F78-AACF-A2FF5A94A9E6}"/>
              </a:ext>
            </a:extLst>
          </p:cNvPr>
          <p:cNvSpPr>
            <a:spLocks noGrp="1"/>
          </p:cNvSpPr>
          <p:nvPr>
            <p:ph idx="1"/>
          </p:nvPr>
        </p:nvSpPr>
        <p:spPr/>
        <p:txBody>
          <a:bodyPr/>
          <a:lstStyle/>
          <a:p>
            <a:pPr marL="0" indent="0">
              <a:buNone/>
            </a:pPr>
            <a:r>
              <a:rPr lang="en-US" dirty="0"/>
              <a:t>The simple solution has some problems. </a:t>
            </a:r>
          </a:p>
          <a:p>
            <a:pPr marL="0" indent="0">
              <a:buNone/>
            </a:pPr>
            <a:endParaRPr lang="en-US" dirty="0"/>
          </a:p>
          <a:p>
            <a:pPr marL="0" indent="0">
              <a:buNone/>
            </a:pPr>
            <a:r>
              <a:rPr lang="en-US" dirty="0"/>
              <a:t>The more complete solution requires more gates.</a:t>
            </a:r>
          </a:p>
          <a:p>
            <a:pPr marL="0" indent="0">
              <a:buNone/>
            </a:pPr>
            <a:endParaRPr lang="en-US" dirty="0"/>
          </a:p>
          <a:p>
            <a:pPr marL="0" indent="0">
              <a:buNone/>
            </a:pPr>
            <a:r>
              <a:rPr lang="en-US" dirty="0"/>
              <a:t>SRAM is very fast and simple to interface with.</a:t>
            </a:r>
          </a:p>
          <a:p>
            <a:pPr marL="0" indent="0">
              <a:buNone/>
            </a:pPr>
            <a:endParaRPr lang="en-US" dirty="0"/>
          </a:p>
          <a:p>
            <a:pPr marL="0" indent="0">
              <a:buNone/>
            </a:pPr>
            <a:r>
              <a:rPr lang="en-US" dirty="0"/>
              <a:t>SRAM is also expensive and is mostly used in CPU registers and caches.</a:t>
            </a:r>
          </a:p>
        </p:txBody>
      </p:sp>
    </p:spTree>
    <p:extLst>
      <p:ext uri="{BB962C8B-B14F-4D97-AF65-F5344CB8AC3E}">
        <p14:creationId xmlns:p14="http://schemas.microsoft.com/office/powerpoint/2010/main" val="31497781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B2AA5-F180-484F-91BE-6E07CFC62F92}"/>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dirty="0"/>
              <a:t>DRAM it Jim</a:t>
            </a:r>
          </a:p>
        </p:txBody>
      </p:sp>
      <p:sp>
        <p:nvSpPr>
          <p:cNvPr id="5" name="Content Placeholder 4">
            <a:extLst>
              <a:ext uri="{FF2B5EF4-FFF2-40B4-BE49-F238E27FC236}">
                <a16:creationId xmlns:a16="http://schemas.microsoft.com/office/drawing/2014/main" id="{A487D7BE-AC0C-4246-ABD4-6EF30BFEFC58}"/>
              </a:ext>
            </a:extLst>
          </p:cNvPr>
          <p:cNvSpPr>
            <a:spLocks noGrp="1"/>
          </p:cNvSpPr>
          <p:nvPr>
            <p:ph idx="1"/>
          </p:nvPr>
        </p:nvSpPr>
        <p:spPr>
          <a:xfrm>
            <a:off x="6746627" y="4750893"/>
            <a:ext cx="4645250" cy="1147863"/>
          </a:xfrm>
        </p:spPr>
        <p:txBody>
          <a:bodyPr vert="horz" lIns="91440" tIns="45720" rIns="91440" bIns="45720" rtlCol="0" anchor="t">
            <a:normAutofit/>
          </a:bodyPr>
          <a:lstStyle/>
          <a:p>
            <a:pPr marL="0" indent="0">
              <a:buNone/>
            </a:pPr>
            <a:r>
              <a:rPr lang="en-US" sz="2000" dirty="0"/>
              <a:t>I am a Doctor, not a Computer Scientist!</a:t>
            </a:r>
          </a:p>
        </p:txBody>
      </p:sp>
      <p:sp>
        <p:nvSpPr>
          <p:cNvPr id="76" name="Freeform: Shape 75">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2" descr="Image result for spock mccoy remember">
            <a:extLst>
              <a:ext uri="{FF2B5EF4-FFF2-40B4-BE49-F238E27FC236}">
                <a16:creationId xmlns:a16="http://schemas.microsoft.com/office/drawing/2014/main" id="{C76C7C0C-D87C-48B7-B83C-FCA3DDD7EC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191" r="20693"/>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304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ED4CB-58B8-4A97-A76A-BCA7BD332AE4}"/>
              </a:ext>
            </a:extLst>
          </p:cNvPr>
          <p:cNvSpPr>
            <a:spLocks noGrp="1"/>
          </p:cNvSpPr>
          <p:nvPr>
            <p:ph type="title"/>
          </p:nvPr>
        </p:nvSpPr>
        <p:spPr/>
        <p:txBody>
          <a:bodyPr/>
          <a:lstStyle/>
          <a:p>
            <a:r>
              <a:rPr lang="en-US" dirty="0"/>
              <a:t>Question 1 – how often will you write?</a:t>
            </a:r>
          </a:p>
        </p:txBody>
      </p:sp>
      <p:sp>
        <p:nvSpPr>
          <p:cNvPr id="3" name="Content Placeholder 2">
            <a:extLst>
              <a:ext uri="{FF2B5EF4-FFF2-40B4-BE49-F238E27FC236}">
                <a16:creationId xmlns:a16="http://schemas.microsoft.com/office/drawing/2014/main" id="{383C20FA-8710-4A00-9FBE-C29854EFF723}"/>
              </a:ext>
            </a:extLst>
          </p:cNvPr>
          <p:cNvSpPr>
            <a:spLocks noGrp="1"/>
          </p:cNvSpPr>
          <p:nvPr>
            <p:ph idx="1"/>
          </p:nvPr>
        </p:nvSpPr>
        <p:spPr/>
        <p:txBody>
          <a:bodyPr/>
          <a:lstStyle/>
          <a:p>
            <a:pPr marL="0" indent="0">
              <a:buNone/>
            </a:pPr>
            <a:r>
              <a:rPr lang="en-US" dirty="0"/>
              <a:t>There are broadly two kinds of computer memory – RAM and ROM </a:t>
            </a:r>
          </a:p>
          <a:p>
            <a:pPr marL="0" indent="0">
              <a:buNone/>
            </a:pPr>
            <a:endParaRPr lang="en-US" dirty="0"/>
          </a:p>
          <a:p>
            <a:pPr marL="0" indent="0">
              <a:buNone/>
            </a:pPr>
            <a:r>
              <a:rPr lang="en-US" dirty="0"/>
              <a:t>ROM, while standing for Read Only Memory, isn’t NECESSARILY forever. There are four different kinds:</a:t>
            </a:r>
            <a:br>
              <a:rPr lang="en-US" dirty="0"/>
            </a:br>
            <a:endParaRPr lang="en-US" dirty="0"/>
          </a:p>
          <a:p>
            <a:pPr marL="0" indent="0">
              <a:buNone/>
            </a:pPr>
            <a:r>
              <a:rPr lang="en-US" dirty="0"/>
              <a:t>ROM</a:t>
            </a:r>
          </a:p>
          <a:p>
            <a:pPr marL="0" indent="0">
              <a:buNone/>
            </a:pPr>
            <a:r>
              <a:rPr lang="en-US" dirty="0"/>
              <a:t>PROM</a:t>
            </a:r>
          </a:p>
          <a:p>
            <a:pPr marL="0" indent="0">
              <a:buNone/>
            </a:pPr>
            <a:r>
              <a:rPr lang="en-US" dirty="0"/>
              <a:t>EPROM</a:t>
            </a:r>
          </a:p>
          <a:p>
            <a:pPr marL="0" indent="0">
              <a:buNone/>
            </a:pPr>
            <a:r>
              <a:rPr lang="en-US" dirty="0"/>
              <a:t>EEPROM</a:t>
            </a:r>
          </a:p>
        </p:txBody>
      </p:sp>
    </p:spTree>
    <p:extLst>
      <p:ext uri="{BB962C8B-B14F-4D97-AF65-F5344CB8AC3E}">
        <p14:creationId xmlns:p14="http://schemas.microsoft.com/office/powerpoint/2010/main" val="3585058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8718-A045-4B93-B9BE-1A38582FA079}"/>
              </a:ext>
            </a:extLst>
          </p:cNvPr>
          <p:cNvSpPr>
            <a:spLocks noGrp="1"/>
          </p:cNvSpPr>
          <p:nvPr>
            <p:ph type="title"/>
          </p:nvPr>
        </p:nvSpPr>
        <p:spPr/>
        <p:txBody>
          <a:bodyPr/>
          <a:lstStyle/>
          <a:p>
            <a:r>
              <a:rPr lang="en-US" dirty="0"/>
              <a:t>We started SRAM with this:</a:t>
            </a:r>
          </a:p>
        </p:txBody>
      </p:sp>
      <p:sp>
        <p:nvSpPr>
          <p:cNvPr id="6" name="Content Placeholder 2">
            <a:extLst>
              <a:ext uri="{FF2B5EF4-FFF2-40B4-BE49-F238E27FC236}">
                <a16:creationId xmlns:a16="http://schemas.microsoft.com/office/drawing/2014/main" id="{2CD2F636-E728-44CC-82F8-2A6795BC278F}"/>
              </a:ext>
            </a:extLst>
          </p:cNvPr>
          <p:cNvSpPr>
            <a:spLocks noGrp="1"/>
          </p:cNvSpPr>
          <p:nvPr>
            <p:ph idx="1"/>
          </p:nvPr>
        </p:nvSpPr>
        <p:spPr>
          <a:xfrm>
            <a:off x="722871" y="2039809"/>
            <a:ext cx="10515600" cy="2004970"/>
          </a:xfrm>
        </p:spPr>
        <p:txBody>
          <a:bodyPr/>
          <a:lstStyle/>
          <a:p>
            <a:pPr marL="0" indent="0">
              <a:buNone/>
            </a:pPr>
            <a:r>
              <a:rPr lang="en-US" dirty="0"/>
              <a:t>How can we make memory?</a:t>
            </a:r>
          </a:p>
          <a:p>
            <a:pPr marL="0" indent="0">
              <a:buNone/>
            </a:pPr>
            <a:endParaRPr lang="en-US" dirty="0"/>
          </a:p>
          <a:p>
            <a:pPr marL="0" indent="0">
              <a:buNone/>
            </a:pPr>
            <a:r>
              <a:rPr lang="en-US" dirty="0"/>
              <a:t>What if we could “just” make the electricity go around in a circle until we needed it?</a:t>
            </a:r>
          </a:p>
        </p:txBody>
      </p:sp>
      <p:sp>
        <p:nvSpPr>
          <p:cNvPr id="7" name="Title 1">
            <a:extLst>
              <a:ext uri="{FF2B5EF4-FFF2-40B4-BE49-F238E27FC236}">
                <a16:creationId xmlns:a16="http://schemas.microsoft.com/office/drawing/2014/main" id="{807FBB0D-BE3A-4E17-BB6F-93AE44B553BB}"/>
              </a:ext>
            </a:extLst>
          </p:cNvPr>
          <p:cNvSpPr txBox="1">
            <a:spLocks/>
          </p:cNvSpPr>
          <p:nvPr/>
        </p:nvSpPr>
        <p:spPr>
          <a:xfrm>
            <a:off x="722871" y="535313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How else could we make memory?</a:t>
            </a:r>
          </a:p>
        </p:txBody>
      </p:sp>
    </p:spTree>
    <p:extLst>
      <p:ext uri="{BB962C8B-B14F-4D97-AF65-F5344CB8AC3E}">
        <p14:creationId xmlns:p14="http://schemas.microsoft.com/office/powerpoint/2010/main" val="1143076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C745D85-9B57-401F-8D0E-95FD0D4D489B}"/>
              </a:ext>
            </a:extLst>
          </p:cNvPr>
          <p:cNvSpPr>
            <a:spLocks noGrp="1"/>
          </p:cNvSpPr>
          <p:nvPr>
            <p:ph idx="1"/>
          </p:nvPr>
        </p:nvSpPr>
        <p:spPr>
          <a:xfrm>
            <a:off x="904102" y="754705"/>
            <a:ext cx="10515600" cy="5695521"/>
          </a:xfrm>
        </p:spPr>
        <p:txBody>
          <a:bodyPr/>
          <a:lstStyle/>
          <a:p>
            <a:pPr marL="0" indent="0">
              <a:buNone/>
            </a:pPr>
            <a:r>
              <a:rPr lang="en-US" dirty="0"/>
              <a:t>What if we “just” used a little battery to hold a charge rather than having it go in a circle?</a:t>
            </a:r>
          </a:p>
          <a:p>
            <a:pPr marL="0" indent="0">
              <a:buNone/>
            </a:pPr>
            <a:endParaRPr lang="en-US" dirty="0"/>
          </a:p>
          <a:p>
            <a:pPr marL="0" indent="0">
              <a:buNone/>
            </a:pPr>
            <a:r>
              <a:rPr lang="en-US" dirty="0"/>
              <a:t>That little battery is a capacitor.</a:t>
            </a:r>
          </a:p>
          <a:p>
            <a:pPr marL="0" indent="0">
              <a:buNone/>
            </a:pPr>
            <a:endParaRPr lang="en-US" dirty="0"/>
          </a:p>
          <a:p>
            <a:pPr marL="0" indent="0">
              <a:buNone/>
            </a:pPr>
            <a:r>
              <a:rPr lang="en-US" dirty="0"/>
              <a:t>Wait… that seems too simple. What’s the catch?</a:t>
            </a:r>
          </a:p>
          <a:p>
            <a:pPr marL="0" indent="0">
              <a:buNone/>
            </a:pPr>
            <a:endParaRPr lang="en-US" dirty="0"/>
          </a:p>
          <a:p>
            <a:pPr marL="0" indent="0">
              <a:buNone/>
            </a:pPr>
            <a:r>
              <a:rPr lang="en-US" dirty="0"/>
              <a:t>The catch is the organizational methodology to access a large quantity if memory.</a:t>
            </a:r>
          </a:p>
          <a:p>
            <a:pPr marL="0" indent="0">
              <a:buNone/>
            </a:pPr>
            <a:endParaRPr lang="en-US" dirty="0"/>
          </a:p>
          <a:p>
            <a:pPr marL="0" indent="0">
              <a:buNone/>
            </a:pPr>
            <a:r>
              <a:rPr lang="en-US" dirty="0"/>
              <a:t>Oh, and leakage…</a:t>
            </a:r>
          </a:p>
        </p:txBody>
      </p:sp>
    </p:spTree>
    <p:extLst>
      <p:ext uri="{BB962C8B-B14F-4D97-AF65-F5344CB8AC3E}">
        <p14:creationId xmlns:p14="http://schemas.microsoft.com/office/powerpoint/2010/main" val="382453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3A4E7-8EFB-417F-8273-32B8E097539F}"/>
              </a:ext>
            </a:extLst>
          </p:cNvPr>
          <p:cNvSpPr>
            <a:spLocks noGrp="1"/>
          </p:cNvSpPr>
          <p:nvPr>
            <p:ph type="title"/>
          </p:nvPr>
        </p:nvSpPr>
        <p:spPr/>
        <p:txBody>
          <a:bodyPr/>
          <a:lstStyle/>
          <a:p>
            <a:r>
              <a:rPr lang="en-US" dirty="0"/>
              <a:t>Leakage</a:t>
            </a:r>
          </a:p>
        </p:txBody>
      </p:sp>
      <p:sp>
        <p:nvSpPr>
          <p:cNvPr id="3" name="Content Placeholder 2">
            <a:extLst>
              <a:ext uri="{FF2B5EF4-FFF2-40B4-BE49-F238E27FC236}">
                <a16:creationId xmlns:a16="http://schemas.microsoft.com/office/drawing/2014/main" id="{F813D155-B522-4C96-9E30-22A9C1DB2D72}"/>
              </a:ext>
            </a:extLst>
          </p:cNvPr>
          <p:cNvSpPr>
            <a:spLocks noGrp="1"/>
          </p:cNvSpPr>
          <p:nvPr>
            <p:ph idx="1"/>
          </p:nvPr>
        </p:nvSpPr>
        <p:spPr/>
        <p:txBody>
          <a:bodyPr/>
          <a:lstStyle/>
          <a:p>
            <a:pPr marL="0" indent="0">
              <a:buNone/>
            </a:pPr>
            <a:r>
              <a:rPr lang="en-US" dirty="0"/>
              <a:t>Capacitors aren’t perfect batteries. They lose charge over (short) time.</a:t>
            </a:r>
          </a:p>
          <a:p>
            <a:pPr marL="0" indent="0">
              <a:buNone/>
            </a:pPr>
            <a:endParaRPr lang="en-US" dirty="0"/>
          </a:p>
          <a:p>
            <a:pPr marL="0" indent="0">
              <a:buNone/>
            </a:pPr>
            <a:r>
              <a:rPr lang="en-US" dirty="0"/>
              <a:t>The loss is not 100% - it drains like a bucket with a leak.</a:t>
            </a:r>
          </a:p>
          <a:p>
            <a:pPr marL="0" indent="0">
              <a:buNone/>
            </a:pPr>
            <a:endParaRPr lang="en-US" dirty="0"/>
          </a:p>
          <a:p>
            <a:pPr marL="0" indent="0">
              <a:buNone/>
            </a:pPr>
            <a:r>
              <a:rPr lang="en-US" dirty="0"/>
              <a:t>The memory subsystem has to refresh the capacitors by reading and then re-writing them. This happens on a rolling schedule.</a:t>
            </a:r>
          </a:p>
          <a:p>
            <a:pPr marL="0" indent="0">
              <a:buNone/>
            </a:pPr>
            <a:endParaRPr lang="en-US" dirty="0"/>
          </a:p>
          <a:p>
            <a:pPr marL="0" indent="0">
              <a:buNone/>
            </a:pPr>
            <a:r>
              <a:rPr lang="en-US" dirty="0"/>
              <a:t>This happens outside of the CPU – the memory system has circuits for this. While this is happening, though, the CPU can’t access that bank.</a:t>
            </a:r>
          </a:p>
          <a:p>
            <a:pPr marL="0" indent="0">
              <a:buNone/>
            </a:pPr>
            <a:endParaRPr lang="en-US" dirty="0"/>
          </a:p>
        </p:txBody>
      </p:sp>
    </p:spTree>
    <p:extLst>
      <p:ext uri="{BB962C8B-B14F-4D97-AF65-F5344CB8AC3E}">
        <p14:creationId xmlns:p14="http://schemas.microsoft.com/office/powerpoint/2010/main" val="1892792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03F89-A2F8-4C99-9FF0-92CC02F4F803}"/>
              </a:ext>
            </a:extLst>
          </p:cNvPr>
          <p:cNvSpPr>
            <a:spLocks noGrp="1"/>
          </p:cNvSpPr>
          <p:nvPr>
            <p:ph type="title"/>
          </p:nvPr>
        </p:nvSpPr>
        <p:spPr/>
        <p:txBody>
          <a:bodyPr/>
          <a:lstStyle/>
          <a:p>
            <a:r>
              <a:rPr lang="en-US" dirty="0"/>
              <a:t>Manufacturing Variation</a:t>
            </a:r>
          </a:p>
        </p:txBody>
      </p:sp>
      <p:sp>
        <p:nvSpPr>
          <p:cNvPr id="3" name="Content Placeholder 2">
            <a:extLst>
              <a:ext uri="{FF2B5EF4-FFF2-40B4-BE49-F238E27FC236}">
                <a16:creationId xmlns:a16="http://schemas.microsoft.com/office/drawing/2014/main" id="{A8B430A0-4ED8-4EF1-B890-2D0E458ADC0B}"/>
              </a:ext>
            </a:extLst>
          </p:cNvPr>
          <p:cNvSpPr>
            <a:spLocks noGrp="1"/>
          </p:cNvSpPr>
          <p:nvPr>
            <p:ph idx="1"/>
          </p:nvPr>
        </p:nvSpPr>
        <p:spPr/>
        <p:txBody>
          <a:bodyPr>
            <a:normAutofit fontScale="85000" lnSpcReduction="20000"/>
          </a:bodyPr>
          <a:lstStyle/>
          <a:p>
            <a:pPr marL="0" indent="0">
              <a:buNone/>
            </a:pPr>
            <a:r>
              <a:rPr lang="en-US" dirty="0"/>
              <a:t>DRAM typically updates every 64ms; this is done in staggered banks. While refreshing, the bank is unavailable.</a:t>
            </a:r>
          </a:p>
          <a:p>
            <a:pPr marL="0" indent="0">
              <a:buNone/>
            </a:pPr>
            <a:endParaRPr lang="en-US" dirty="0"/>
          </a:p>
          <a:p>
            <a:pPr marL="0" indent="0">
              <a:buNone/>
            </a:pPr>
            <a:r>
              <a:rPr lang="en-US" dirty="0"/>
              <a:t>Is every capacitor equally leaky? What if we measured and stored this? Then we could only refresh as necessary.</a:t>
            </a:r>
          </a:p>
          <a:p>
            <a:pPr marL="0" indent="0">
              <a:buNone/>
            </a:pPr>
            <a:endParaRPr lang="en-US" dirty="0"/>
          </a:p>
          <a:p>
            <a:pPr marL="0" indent="0">
              <a:buNone/>
            </a:pPr>
            <a:r>
              <a:rPr lang="en-US" dirty="0"/>
              <a:t>Further, when you read memory, you drain and refill the capacitors.</a:t>
            </a:r>
          </a:p>
          <a:p>
            <a:pPr marL="0" indent="0">
              <a:buNone/>
            </a:pPr>
            <a:endParaRPr lang="en-US" dirty="0"/>
          </a:p>
          <a:p>
            <a:pPr marL="0" indent="0">
              <a:buNone/>
            </a:pPr>
            <a:r>
              <a:rPr lang="en-US" dirty="0"/>
              <a:t>What if, instead of a rolling refresh, we ordered memory requests to fetch the cells most in need of refresh? </a:t>
            </a:r>
          </a:p>
          <a:p>
            <a:pPr marL="0" indent="0">
              <a:buNone/>
            </a:pPr>
            <a:endParaRPr lang="en-US" dirty="0"/>
          </a:p>
          <a:p>
            <a:pPr marL="0" indent="0">
              <a:buNone/>
            </a:pPr>
            <a:r>
              <a:rPr lang="en-US" dirty="0"/>
              <a:t>This is all ongoing research…</a:t>
            </a:r>
          </a:p>
          <a:p>
            <a:pPr marL="0" indent="0">
              <a:buNone/>
            </a:pPr>
            <a:endParaRPr lang="en-US" dirty="0"/>
          </a:p>
          <a:p>
            <a:endParaRPr lang="en-US" dirty="0"/>
          </a:p>
        </p:txBody>
      </p:sp>
    </p:spTree>
    <p:extLst>
      <p:ext uri="{BB962C8B-B14F-4D97-AF65-F5344CB8AC3E}">
        <p14:creationId xmlns:p14="http://schemas.microsoft.com/office/powerpoint/2010/main" val="30415161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Sam Lucente, Diagram of Dynamic Random-Access Memory Chip (DRAM) (1984), manufacturer: IBM, computer-generated plot on paper, 42 5/16 x 35&quot;">
            <a:extLst>
              <a:ext uri="{FF2B5EF4-FFF2-40B4-BE49-F238E27FC236}">
                <a16:creationId xmlns:a16="http://schemas.microsoft.com/office/drawing/2014/main" id="{44840FDA-498F-484E-BB86-2C30EF799B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674" r="11568"/>
          <a:stretch/>
        </p:blipFill>
        <p:spPr bwMode="auto">
          <a:xfrm rot="5400000">
            <a:off x="2667000" y="-2667000"/>
            <a:ext cx="6858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DF3032F-083C-4BC6-8DF0-34E4587A562D}"/>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dirty="0"/>
              <a:t>Memory Organization and Timing</a:t>
            </a:r>
          </a:p>
        </p:txBody>
      </p:sp>
      <p:cxnSp>
        <p:nvCxnSpPr>
          <p:cNvPr id="73" name="Straight Connector 72">
            <a:extLst>
              <a:ext uri="{FF2B5EF4-FFF2-40B4-BE49-F238E27FC236}">
                <a16:creationId xmlns:a16="http://schemas.microsoft.com/office/drawing/2014/main" id="{BCDAEC91-5BCE-4B55-9CC0-43EF94CB734B}"/>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6B1AABE7-2BAB-4129-A4A7-D8FC1FE026B5}"/>
              </a:ext>
            </a:extLst>
          </p:cNvPr>
          <p:cNvSpPr txBox="1">
            <a:spLocks/>
          </p:cNvSpPr>
          <p:nvPr/>
        </p:nvSpPr>
        <p:spPr>
          <a:xfrm>
            <a:off x="8174421" y="5181600"/>
            <a:ext cx="3648581" cy="117361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And How it Relates to Building PCs</a:t>
            </a:r>
          </a:p>
        </p:txBody>
      </p:sp>
    </p:spTree>
    <p:extLst>
      <p:ext uri="{BB962C8B-B14F-4D97-AF65-F5344CB8AC3E}">
        <p14:creationId xmlns:p14="http://schemas.microsoft.com/office/powerpoint/2010/main" val="1392821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11D0-A302-48A6-AA10-A3F61FC7A51F}"/>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000" kern="1200">
                <a:solidFill>
                  <a:schemeClr val="tx1"/>
                </a:solidFill>
                <a:latin typeface="+mj-lt"/>
                <a:ea typeface="+mj-ea"/>
                <a:cs typeface="+mj-cs"/>
              </a:rPr>
              <a:t>From the ground, up (literally)</a:t>
            </a:r>
          </a:p>
        </p:txBody>
      </p:sp>
      <p:pic>
        <p:nvPicPr>
          <p:cNvPr id="6146" name="Picture 2" descr="Image result for sand">
            <a:extLst>
              <a:ext uri="{FF2B5EF4-FFF2-40B4-BE49-F238E27FC236}">
                <a16:creationId xmlns:a16="http://schemas.microsoft.com/office/drawing/2014/main" id="{BBA7C8AE-3F0A-4E76-AA2D-5EDF4A3661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77" r="6221" b="-1"/>
          <a:stretch/>
        </p:blipFill>
        <p:spPr bwMode="auto">
          <a:xfrm>
            <a:off x="20" y="10"/>
            <a:ext cx="6095974" cy="425252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silicon wafer">
            <a:extLst>
              <a:ext uri="{FF2B5EF4-FFF2-40B4-BE49-F238E27FC236}">
                <a16:creationId xmlns:a16="http://schemas.microsoft.com/office/drawing/2014/main" id="{7A10DA19-DA08-4C5B-91BB-CA8449B33E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086" b="8700"/>
          <a:stretch/>
        </p:blipFill>
        <p:spPr bwMode="auto">
          <a:xfrm>
            <a:off x="6095999" y="-681"/>
            <a:ext cx="6096001" cy="4253215"/>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EBAD6A72-88E8-42F7-88B9-CAF744536BE4}"/>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800968E-0A99-46C4-A9B2-6A63AC66F4B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60975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7FA33FF-088D-4F16-95A2-2C64D353DEA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376EFB1-01CF-419F-ABF1-2AF02BBFCBD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6141396"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FF9DEA15-78BD-4750-AA18-B9F28A6D5A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604"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218" name="Picture 2" descr="https://images.anandtech.com/doci/3851/DRAM%20Memory%20Topology.png">
            <a:extLst>
              <a:ext uri="{FF2B5EF4-FFF2-40B4-BE49-F238E27FC236}">
                <a16:creationId xmlns:a16="http://schemas.microsoft.com/office/drawing/2014/main" id="{BB683372-E2BA-45C1-B5BE-62558B292B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026" y="32692"/>
            <a:ext cx="4980561" cy="68697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CF8BFC5-C462-42DF-BFBA-A3F8C5FB48B3}"/>
              </a:ext>
            </a:extLst>
          </p:cNvPr>
          <p:cNvSpPr txBox="1"/>
          <p:nvPr/>
        </p:nvSpPr>
        <p:spPr>
          <a:xfrm>
            <a:off x="6333532" y="97279"/>
            <a:ext cx="5592574" cy="6663447"/>
          </a:xfrm>
          <a:prstGeom prst="rect">
            <a:avLst/>
          </a:prstGeom>
        </p:spPr>
        <p:txBody>
          <a:bodyPr vert="horz" lIns="91440" tIns="45720" rIns="91440" bIns="45720" rtlCol="0">
            <a:noAutofit/>
          </a:bodyPr>
          <a:lstStyle/>
          <a:p>
            <a:pPr>
              <a:lnSpc>
                <a:spcPct val="90000"/>
              </a:lnSpc>
              <a:spcAft>
                <a:spcPts val="600"/>
              </a:spcAft>
            </a:pPr>
            <a:r>
              <a:rPr lang="en-US" sz="3200" dirty="0"/>
              <a:t>The CPU requests a single byte (for example) by address. The memory controller assigns, at start up, address ranges to each DIMM. The DIMM is hard wired to split addresses up by chip. </a:t>
            </a:r>
          </a:p>
          <a:p>
            <a:pPr>
              <a:lnSpc>
                <a:spcPct val="90000"/>
              </a:lnSpc>
              <a:spcAft>
                <a:spcPts val="600"/>
              </a:spcAft>
            </a:pPr>
            <a:endParaRPr lang="en-US" sz="3200" dirty="0"/>
          </a:p>
          <a:p>
            <a:pPr>
              <a:lnSpc>
                <a:spcPct val="90000"/>
              </a:lnSpc>
              <a:spcAft>
                <a:spcPts val="600"/>
              </a:spcAft>
            </a:pPr>
            <a:r>
              <a:rPr lang="en-US" sz="3200" dirty="0"/>
              <a:t>Each chip contains banks (grids), which have rows and columns. An address is converted to DIMM/chip/bank/row/column, by the hardware (memory controller and DIMM hardware) to get to a single byte.</a:t>
            </a:r>
          </a:p>
        </p:txBody>
      </p:sp>
    </p:spTree>
    <p:extLst>
      <p:ext uri="{BB962C8B-B14F-4D97-AF65-F5344CB8AC3E}">
        <p14:creationId xmlns:p14="http://schemas.microsoft.com/office/powerpoint/2010/main" val="105119927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7668C-099D-4FE5-9046-5329C6E65700}"/>
              </a:ext>
            </a:extLst>
          </p:cNvPr>
          <p:cNvSpPr>
            <a:spLocks noGrp="1"/>
          </p:cNvSpPr>
          <p:nvPr>
            <p:ph type="title"/>
          </p:nvPr>
        </p:nvSpPr>
        <p:spPr/>
        <p:txBody>
          <a:bodyPr/>
          <a:lstStyle/>
          <a:p>
            <a:r>
              <a:rPr lang="en-US" dirty="0"/>
              <a:t>Demultiplexers</a:t>
            </a:r>
          </a:p>
        </p:txBody>
      </p:sp>
      <p:sp>
        <p:nvSpPr>
          <p:cNvPr id="3" name="Content Placeholder 2">
            <a:extLst>
              <a:ext uri="{FF2B5EF4-FFF2-40B4-BE49-F238E27FC236}">
                <a16:creationId xmlns:a16="http://schemas.microsoft.com/office/drawing/2014/main" id="{0DF2A970-FF5E-45B2-90A8-584640BFD117}"/>
              </a:ext>
            </a:extLst>
          </p:cNvPr>
          <p:cNvSpPr>
            <a:spLocks noGrp="1"/>
          </p:cNvSpPr>
          <p:nvPr>
            <p:ph idx="1"/>
          </p:nvPr>
        </p:nvSpPr>
        <p:spPr/>
        <p:txBody>
          <a:bodyPr/>
          <a:lstStyle/>
          <a:p>
            <a:pPr marL="0" indent="0">
              <a:buNone/>
            </a:pPr>
            <a:r>
              <a:rPr lang="en-US" dirty="0"/>
              <a:t>You might wonder how we can take a binary address (say 1010 0101) and convert it to a single row or column line.</a:t>
            </a:r>
          </a:p>
          <a:p>
            <a:pPr marL="0" indent="0">
              <a:buNone/>
            </a:pPr>
            <a:endParaRPr lang="en-US" dirty="0"/>
          </a:p>
          <a:p>
            <a:pPr marL="0" indent="0">
              <a:buNone/>
            </a:pPr>
            <a:r>
              <a:rPr lang="en-US" dirty="0"/>
              <a:t>A demultiplexer takes N inputs and has 2</a:t>
            </a:r>
            <a:r>
              <a:rPr lang="en-US" baseline="30000" dirty="0"/>
              <a:t>N</a:t>
            </a:r>
            <a:r>
              <a:rPr lang="en-US" dirty="0"/>
              <a:t> outputs. </a:t>
            </a:r>
          </a:p>
          <a:p>
            <a:pPr marL="0" indent="0">
              <a:buNone/>
            </a:pPr>
            <a:endParaRPr lang="en-US" dirty="0"/>
          </a:p>
          <a:p>
            <a:pPr marL="0" indent="0">
              <a:buNone/>
            </a:pPr>
            <a:r>
              <a:rPr lang="en-US" dirty="0"/>
              <a:t>The row and column decoders shown on the previous slide are demultiplexers.</a:t>
            </a:r>
          </a:p>
        </p:txBody>
      </p:sp>
    </p:spTree>
    <p:extLst>
      <p:ext uri="{BB962C8B-B14F-4D97-AF65-F5344CB8AC3E}">
        <p14:creationId xmlns:p14="http://schemas.microsoft.com/office/powerpoint/2010/main" val="2659164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845758-F205-492F-87F4-4F8D826A820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6468" y="1433946"/>
            <a:ext cx="11859488" cy="3782290"/>
          </a:xfrm>
          <a:prstGeom prst="rect">
            <a:avLst/>
          </a:prstGeom>
          <a:noFill/>
          <a:ln>
            <a:noFill/>
          </a:ln>
          <a:extLst>
            <a:ext uri="{909E8E84-426E-40dd-AFC4-6F175D3DCCD1}">
              <a14:hiddenFill xmlns:lc="http://schemas.openxmlformats.org/drawingml/2006/lockedCanvas" xmlns:a14="http://schemas.microsoft.com/office/drawing/2010/main" xmlns="">
                <a:solidFill>
                  <a:srgbClr val="FFFFFF"/>
                </a:solidFill>
              </a14:hiddenFill>
            </a:ex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835284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991B7-A7A2-46C7-8D39-673948AC8888}"/>
              </a:ext>
            </a:extLst>
          </p:cNvPr>
          <p:cNvSpPr>
            <a:spLocks noGrp="1"/>
          </p:cNvSpPr>
          <p:nvPr>
            <p:ph type="title"/>
          </p:nvPr>
        </p:nvSpPr>
        <p:spPr/>
        <p:txBody>
          <a:bodyPr/>
          <a:lstStyle/>
          <a:p>
            <a:r>
              <a:rPr lang="en-US" dirty="0"/>
              <a:t>Banks</a:t>
            </a:r>
          </a:p>
        </p:txBody>
      </p:sp>
      <p:sp>
        <p:nvSpPr>
          <p:cNvPr id="3" name="Content Placeholder 2">
            <a:extLst>
              <a:ext uri="{FF2B5EF4-FFF2-40B4-BE49-F238E27FC236}">
                <a16:creationId xmlns:a16="http://schemas.microsoft.com/office/drawing/2014/main" id="{6698DA13-B612-435F-89FF-51CA28CA35AD}"/>
              </a:ext>
            </a:extLst>
          </p:cNvPr>
          <p:cNvSpPr>
            <a:spLocks noGrp="1"/>
          </p:cNvSpPr>
          <p:nvPr>
            <p:ph idx="1"/>
          </p:nvPr>
        </p:nvSpPr>
        <p:spPr/>
        <p:txBody>
          <a:bodyPr/>
          <a:lstStyle/>
          <a:p>
            <a:pPr marL="0" indent="0">
              <a:buNone/>
            </a:pPr>
            <a:r>
              <a:rPr lang="en-US" dirty="0"/>
              <a:t>DRAM is divided into banks for a few reasons:</a:t>
            </a:r>
          </a:p>
          <a:p>
            <a:pPr marL="514350" indent="-514350">
              <a:buAutoNum type="arabicParenR"/>
            </a:pPr>
            <a:r>
              <a:rPr lang="en-US" dirty="0"/>
              <a:t>Refresh is by bank (we will talk about this later)</a:t>
            </a:r>
          </a:p>
          <a:p>
            <a:pPr marL="514350" indent="-514350">
              <a:buAutoNum type="arabicParenR"/>
            </a:pPr>
            <a:r>
              <a:rPr lang="en-US" dirty="0"/>
              <a:t>When we aren’t accessing a bank, we reduce the power to it – saves heat and power</a:t>
            </a:r>
          </a:p>
          <a:p>
            <a:pPr marL="514350" indent="-514350">
              <a:buAutoNum type="arabicParenR"/>
            </a:pPr>
            <a:r>
              <a:rPr lang="en-US" dirty="0"/>
              <a:t>Each bank can process a request </a:t>
            </a:r>
            <a:r>
              <a:rPr lang="en-US"/>
              <a:t>(parallelism)</a:t>
            </a:r>
            <a:endParaRPr lang="en-US" dirty="0"/>
          </a:p>
        </p:txBody>
      </p:sp>
    </p:spTree>
    <p:extLst>
      <p:ext uri="{BB962C8B-B14F-4D97-AF65-F5344CB8AC3E}">
        <p14:creationId xmlns:p14="http://schemas.microsoft.com/office/powerpoint/2010/main" val="39808937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2FB06-C610-4B0E-843D-704919342E0D}"/>
              </a:ext>
            </a:extLst>
          </p:cNvPr>
          <p:cNvSpPr>
            <a:spLocks noGrp="1"/>
          </p:cNvSpPr>
          <p:nvPr>
            <p:ph type="title"/>
          </p:nvPr>
        </p:nvSpPr>
        <p:spPr/>
        <p:txBody>
          <a:bodyPr/>
          <a:lstStyle/>
          <a:p>
            <a:r>
              <a:rPr lang="en-US" dirty="0"/>
              <a:t>ROM</a:t>
            </a:r>
          </a:p>
        </p:txBody>
      </p:sp>
      <p:sp>
        <p:nvSpPr>
          <p:cNvPr id="3" name="Content Placeholder 2">
            <a:extLst>
              <a:ext uri="{FF2B5EF4-FFF2-40B4-BE49-F238E27FC236}">
                <a16:creationId xmlns:a16="http://schemas.microsoft.com/office/drawing/2014/main" id="{1938684D-970F-433F-BCF0-F41709207C80}"/>
              </a:ext>
            </a:extLst>
          </p:cNvPr>
          <p:cNvSpPr>
            <a:spLocks noGrp="1"/>
          </p:cNvSpPr>
          <p:nvPr>
            <p:ph idx="1"/>
          </p:nvPr>
        </p:nvSpPr>
        <p:spPr/>
        <p:txBody>
          <a:bodyPr>
            <a:normAutofit lnSpcReduction="10000"/>
          </a:bodyPr>
          <a:lstStyle/>
          <a:p>
            <a:pPr marL="0" indent="0">
              <a:buNone/>
            </a:pPr>
            <a:r>
              <a:rPr lang="en-US" dirty="0"/>
              <a:t>Pressed in a factory, using a mask, just like a CPU</a:t>
            </a:r>
          </a:p>
          <a:p>
            <a:pPr marL="0" indent="0">
              <a:buNone/>
            </a:pPr>
            <a:endParaRPr lang="en-US" dirty="0"/>
          </a:p>
          <a:p>
            <a:pPr marL="0" indent="0">
              <a:buNone/>
            </a:pPr>
            <a:r>
              <a:rPr lang="en-US" dirty="0"/>
              <a:t>Great for “this will never, ever change and I need 10,000 of them”</a:t>
            </a:r>
          </a:p>
          <a:p>
            <a:pPr marL="0" indent="0">
              <a:buNone/>
            </a:pPr>
            <a:endParaRPr lang="en-US" dirty="0"/>
          </a:p>
          <a:p>
            <a:pPr marL="0" indent="0">
              <a:buNone/>
            </a:pPr>
            <a:r>
              <a:rPr lang="en-US" dirty="0"/>
              <a:t>Used to be used for game cartridges, kernel storage “back in the day”</a:t>
            </a:r>
          </a:p>
          <a:p>
            <a:pPr marL="0" indent="0">
              <a:buNone/>
            </a:pPr>
            <a:endParaRPr lang="en-US" dirty="0"/>
          </a:p>
          <a:p>
            <a:pPr marL="0" indent="0">
              <a:buNone/>
            </a:pPr>
            <a:r>
              <a:rPr lang="en-US" dirty="0"/>
              <a:t>Much faster than other storage media of the 70’s, 80’s, 90’s</a:t>
            </a:r>
          </a:p>
          <a:p>
            <a:pPr marL="0" indent="0">
              <a:buNone/>
            </a:pPr>
            <a:endParaRPr lang="en-US" dirty="0"/>
          </a:p>
          <a:p>
            <a:pPr marL="0" indent="0">
              <a:buNone/>
            </a:pPr>
            <a:r>
              <a:rPr lang="en-US" dirty="0"/>
              <a:t>Cheaper than RAM for many years</a:t>
            </a:r>
          </a:p>
        </p:txBody>
      </p:sp>
    </p:spTree>
    <p:extLst>
      <p:ext uri="{BB962C8B-B14F-4D97-AF65-F5344CB8AC3E}">
        <p14:creationId xmlns:p14="http://schemas.microsoft.com/office/powerpoint/2010/main" val="2853802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8FBD030-7421-4C4B-810A-BF57EE1C199A}"/>
              </a:ext>
            </a:extLst>
          </p:cNvPr>
          <p:cNvSpPr txBox="1"/>
          <p:nvPr/>
        </p:nvSpPr>
        <p:spPr>
          <a:xfrm>
            <a:off x="415636" y="197427"/>
            <a:ext cx="11492346" cy="6247864"/>
          </a:xfrm>
          <a:prstGeom prst="rect">
            <a:avLst/>
          </a:prstGeom>
          <a:noFill/>
        </p:spPr>
        <p:txBody>
          <a:bodyPr wrap="square" rtlCol="0">
            <a:spAutoFit/>
          </a:bodyPr>
          <a:lstStyle/>
          <a:p>
            <a:r>
              <a:rPr lang="en-US" sz="2000" dirty="0"/>
              <a:t>Each bank has to be opened (enabled); only one can be open at a time. A row is specified at the same time. </a:t>
            </a:r>
          </a:p>
          <a:p>
            <a:endParaRPr lang="en-US" sz="2000" dirty="0"/>
          </a:p>
          <a:p>
            <a:r>
              <a:rPr lang="en-US" sz="2000" dirty="0"/>
              <a:t>The time that this takes is called “</a:t>
            </a:r>
            <a:r>
              <a:rPr lang="en-US" sz="2000" dirty="0" err="1"/>
              <a:t>tRCD</a:t>
            </a:r>
            <a:r>
              <a:rPr lang="en-US" sz="2000" dirty="0"/>
              <a:t>” – Time Row Command. </a:t>
            </a:r>
          </a:p>
          <a:p>
            <a:endParaRPr lang="en-US" sz="2000" dirty="0"/>
          </a:p>
          <a:p>
            <a:r>
              <a:rPr lang="en-US" sz="2000" b="1" dirty="0"/>
              <a:t>All times are in clock cycles.</a:t>
            </a:r>
          </a:p>
          <a:p>
            <a:endParaRPr lang="en-US" sz="2000" dirty="0"/>
          </a:p>
          <a:p>
            <a:r>
              <a:rPr lang="en-US" sz="2000" dirty="0"/>
              <a:t>If a bank is already open, it must be closed. That time is “</a:t>
            </a:r>
            <a:r>
              <a:rPr lang="en-US" sz="2000" dirty="0" err="1"/>
              <a:t>tRP</a:t>
            </a:r>
            <a:r>
              <a:rPr lang="en-US" sz="2000" dirty="0"/>
              <a:t>” – Time Row </a:t>
            </a:r>
            <a:r>
              <a:rPr lang="en-US" sz="2000" dirty="0" err="1"/>
              <a:t>Precharge</a:t>
            </a:r>
            <a:r>
              <a:rPr lang="en-US" sz="2000" dirty="0"/>
              <a:t>.</a:t>
            </a:r>
          </a:p>
          <a:p>
            <a:endParaRPr lang="en-US" sz="2000" dirty="0"/>
          </a:p>
          <a:p>
            <a:r>
              <a:rPr lang="en-US" sz="2000" dirty="0"/>
              <a:t>Once this is completed, a column can be selected. </a:t>
            </a:r>
          </a:p>
          <a:p>
            <a:endParaRPr lang="en-US" sz="2000" dirty="0"/>
          </a:p>
          <a:p>
            <a:r>
              <a:rPr lang="en-US" sz="2000" dirty="0"/>
              <a:t>The time that this takes is called </a:t>
            </a:r>
            <a:r>
              <a:rPr lang="en-US" sz="2000" dirty="0" err="1"/>
              <a:t>tCAS</a:t>
            </a:r>
            <a:r>
              <a:rPr lang="en-US" sz="2000" dirty="0"/>
              <a:t> – Time Column Address Strobe.</a:t>
            </a:r>
          </a:p>
          <a:p>
            <a:endParaRPr lang="en-US" sz="2000" dirty="0"/>
          </a:p>
          <a:p>
            <a:r>
              <a:rPr lang="en-US" sz="2000" dirty="0"/>
              <a:t>Once the bank is open, reads and writes take only </a:t>
            </a:r>
            <a:r>
              <a:rPr lang="en-US" sz="2000" dirty="0" err="1"/>
              <a:t>tCAS</a:t>
            </a:r>
            <a:r>
              <a:rPr lang="en-US" sz="2000" dirty="0"/>
              <a:t> time. </a:t>
            </a:r>
          </a:p>
          <a:p>
            <a:endParaRPr lang="en-US" sz="2000" dirty="0"/>
          </a:p>
          <a:p>
            <a:r>
              <a:rPr lang="en-US" sz="2000" dirty="0"/>
              <a:t>The bank then needs to be closed (</a:t>
            </a:r>
            <a:r>
              <a:rPr lang="en-US" sz="2000" dirty="0" err="1"/>
              <a:t>precharged</a:t>
            </a:r>
            <a:r>
              <a:rPr lang="en-US" sz="2000" dirty="0"/>
              <a:t>); this can be combined with the last read/write </a:t>
            </a:r>
          </a:p>
          <a:p>
            <a:endParaRPr lang="en-US" sz="2000" dirty="0"/>
          </a:p>
          <a:p>
            <a:r>
              <a:rPr lang="en-US" sz="2000" dirty="0"/>
              <a:t>In the worst case, a memory access will require </a:t>
            </a:r>
            <a:r>
              <a:rPr lang="en-US" sz="2000" dirty="0" err="1"/>
              <a:t>tRP</a:t>
            </a:r>
            <a:r>
              <a:rPr lang="en-US" sz="2000" dirty="0"/>
              <a:t> + </a:t>
            </a:r>
            <a:r>
              <a:rPr lang="en-US" sz="2000" dirty="0" err="1"/>
              <a:t>tRCD</a:t>
            </a:r>
            <a:r>
              <a:rPr lang="en-US" sz="2000" dirty="0"/>
              <a:t> + </a:t>
            </a:r>
            <a:r>
              <a:rPr lang="en-US" sz="2000" dirty="0" err="1"/>
              <a:t>tCAS</a:t>
            </a:r>
            <a:endParaRPr lang="en-US" sz="2000" dirty="0"/>
          </a:p>
          <a:p>
            <a:endParaRPr lang="en-US" sz="2000" dirty="0"/>
          </a:p>
          <a:p>
            <a:r>
              <a:rPr lang="en-US" sz="2000" dirty="0"/>
              <a:t>Buying memory, you will see a set of timing numbers, something like: 5 - 7 - 6: </a:t>
            </a:r>
            <a:r>
              <a:rPr lang="en-US" sz="2000" dirty="0" err="1"/>
              <a:t>tCAS</a:t>
            </a:r>
            <a:r>
              <a:rPr lang="en-US" sz="2000" dirty="0"/>
              <a:t> - </a:t>
            </a:r>
            <a:r>
              <a:rPr lang="en-US" sz="2000" dirty="0" err="1"/>
              <a:t>tRCD</a:t>
            </a:r>
            <a:r>
              <a:rPr lang="en-US" sz="2000" dirty="0"/>
              <a:t> - </a:t>
            </a:r>
            <a:r>
              <a:rPr lang="en-US" sz="2000" dirty="0" err="1"/>
              <a:t>tRP</a:t>
            </a:r>
            <a:endParaRPr lang="en-US" sz="2000" dirty="0"/>
          </a:p>
          <a:p>
            <a:endParaRPr lang="en-US" sz="2000" dirty="0"/>
          </a:p>
        </p:txBody>
      </p:sp>
    </p:spTree>
    <p:extLst>
      <p:ext uri="{BB962C8B-B14F-4D97-AF65-F5344CB8AC3E}">
        <p14:creationId xmlns:p14="http://schemas.microsoft.com/office/powerpoint/2010/main" val="32677889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C43C9-F979-495A-A326-CACBA9E66E4A}"/>
              </a:ext>
            </a:extLst>
          </p:cNvPr>
          <p:cNvSpPr>
            <a:spLocks noGrp="1"/>
          </p:cNvSpPr>
          <p:nvPr>
            <p:ph type="title"/>
          </p:nvPr>
        </p:nvSpPr>
        <p:spPr/>
        <p:txBody>
          <a:bodyPr/>
          <a:lstStyle/>
          <a:p>
            <a:r>
              <a:rPr lang="en-US" dirty="0"/>
              <a:t>A question on Performance</a:t>
            </a:r>
          </a:p>
        </p:txBody>
      </p:sp>
      <p:sp>
        <p:nvSpPr>
          <p:cNvPr id="3" name="Content Placeholder 2">
            <a:extLst>
              <a:ext uri="{FF2B5EF4-FFF2-40B4-BE49-F238E27FC236}">
                <a16:creationId xmlns:a16="http://schemas.microsoft.com/office/drawing/2014/main" id="{3716C65D-D8AD-4CAE-A706-1FF7E46B1BA9}"/>
              </a:ext>
            </a:extLst>
          </p:cNvPr>
          <p:cNvSpPr>
            <a:spLocks noGrp="1"/>
          </p:cNvSpPr>
          <p:nvPr>
            <p:ph idx="1"/>
          </p:nvPr>
        </p:nvSpPr>
        <p:spPr>
          <a:xfrm>
            <a:off x="1291281" y="2616457"/>
            <a:ext cx="9006016" cy="2243867"/>
          </a:xfrm>
        </p:spPr>
        <p:txBody>
          <a:bodyPr>
            <a:normAutofit/>
          </a:bodyPr>
          <a:lstStyle/>
          <a:p>
            <a:pPr marL="0" indent="0">
              <a:buNone/>
            </a:pPr>
            <a:r>
              <a:rPr lang="en-US" sz="4800" dirty="0"/>
              <a:t>Given what we just learned about memory performance, how can you optimize memory references?</a:t>
            </a:r>
          </a:p>
        </p:txBody>
      </p:sp>
    </p:spTree>
    <p:extLst>
      <p:ext uri="{BB962C8B-B14F-4D97-AF65-F5344CB8AC3E}">
        <p14:creationId xmlns:p14="http://schemas.microsoft.com/office/powerpoint/2010/main" val="3915890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1EB0-C5CC-43A1-8928-BD888BA95DAB}"/>
              </a:ext>
            </a:extLst>
          </p:cNvPr>
          <p:cNvSpPr>
            <a:spLocks noGrp="1"/>
          </p:cNvSpPr>
          <p:nvPr>
            <p:ph type="title"/>
          </p:nvPr>
        </p:nvSpPr>
        <p:spPr/>
        <p:txBody>
          <a:bodyPr/>
          <a:lstStyle/>
          <a:p>
            <a:r>
              <a:rPr lang="en-US" dirty="0"/>
              <a:t>Clocks</a:t>
            </a:r>
          </a:p>
        </p:txBody>
      </p:sp>
      <p:sp>
        <p:nvSpPr>
          <p:cNvPr id="3" name="Content Placeholder 2">
            <a:extLst>
              <a:ext uri="{FF2B5EF4-FFF2-40B4-BE49-F238E27FC236}">
                <a16:creationId xmlns:a16="http://schemas.microsoft.com/office/drawing/2014/main" id="{5DDF5214-7FCC-4094-AA0A-5FE7992FB7C4}"/>
              </a:ext>
            </a:extLst>
          </p:cNvPr>
          <p:cNvSpPr>
            <a:spLocks noGrp="1"/>
          </p:cNvSpPr>
          <p:nvPr>
            <p:ph idx="1"/>
          </p:nvPr>
        </p:nvSpPr>
        <p:spPr>
          <a:xfrm>
            <a:off x="838200" y="1359243"/>
            <a:ext cx="10515600" cy="4817720"/>
          </a:xfrm>
        </p:spPr>
        <p:txBody>
          <a:bodyPr/>
          <a:lstStyle/>
          <a:p>
            <a:pPr marL="0" indent="0">
              <a:buNone/>
            </a:pPr>
            <a:r>
              <a:rPr lang="en-US" dirty="0"/>
              <a:t>All (modern) memory runs on a clock, just like the CPU</a:t>
            </a:r>
          </a:p>
          <a:p>
            <a:pPr marL="0" indent="0">
              <a:buNone/>
            </a:pPr>
            <a:endParaRPr lang="en-US" dirty="0"/>
          </a:p>
          <a:p>
            <a:pPr marL="0" indent="0">
              <a:buNone/>
            </a:pPr>
            <a:r>
              <a:rPr lang="en-US" dirty="0"/>
              <a:t>A quartz crystal (often) is used to generate a sine wave of power from the constant </a:t>
            </a:r>
            <a:r>
              <a:rPr lang="en-US"/>
              <a:t>DC electricity </a:t>
            </a:r>
            <a:r>
              <a:rPr lang="en-US" dirty="0"/>
              <a:t>that the power supply provides.</a:t>
            </a:r>
          </a:p>
          <a:p>
            <a:pPr marL="0" indent="0">
              <a:buNone/>
            </a:pPr>
            <a:endParaRPr lang="en-US" dirty="0"/>
          </a:p>
          <a:p>
            <a:pPr marL="0" indent="0">
              <a:buNone/>
            </a:pPr>
            <a:r>
              <a:rPr lang="en-US" dirty="0"/>
              <a:t>Also like the CPU, we can’t just keep increasing the clock rate – the speed of light in copper over a distance is set.</a:t>
            </a:r>
          </a:p>
          <a:p>
            <a:pPr marL="0" indent="0">
              <a:buNone/>
            </a:pPr>
            <a:endParaRPr lang="en-US" dirty="0"/>
          </a:p>
          <a:p>
            <a:pPr marL="0" indent="0">
              <a:buNone/>
            </a:pPr>
            <a:r>
              <a:rPr lang="en-US" dirty="0"/>
              <a:t>But, what can we do?</a:t>
            </a:r>
          </a:p>
        </p:txBody>
      </p:sp>
    </p:spTree>
    <p:extLst>
      <p:ext uri="{BB962C8B-B14F-4D97-AF65-F5344CB8AC3E}">
        <p14:creationId xmlns:p14="http://schemas.microsoft.com/office/powerpoint/2010/main" val="36036266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C7FF834-B204-4967-8D47-8BB36EAF0EF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sp>
        <p:nvSpPr>
          <p:cNvPr id="75" name="Rectangle 74">
            <a:extLst>
              <a:ext uri="{FF2B5EF4-FFF2-40B4-BE49-F238E27FC236}">
                <a16:creationId xmlns:a16="http://schemas.microsoft.com/office/drawing/2014/main" id="{F780A22D-61EA-43E3-BD94-3E39CF90216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1873"/>
            <a:ext cx="12192000" cy="268612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MT" panose="020B0502020104020203"/>
              <a:ea typeface="+mn-ea"/>
              <a:cs typeface="+mn-cs"/>
            </a:endParaRPr>
          </a:p>
        </p:txBody>
      </p:sp>
      <p:pic>
        <p:nvPicPr>
          <p:cNvPr id="10244" name="Picture 4" descr="Clock">
            <a:extLst>
              <a:ext uri="{FF2B5EF4-FFF2-40B4-BE49-F238E27FC236}">
                <a16:creationId xmlns:a16="http://schemas.microsoft.com/office/drawing/2014/main" id="{9FB96DFA-970F-49D3-8541-897A407E59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1121735"/>
            <a:ext cx="9232900" cy="184658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F87547E-C0AC-44AC-ACFE-F9E50AEBD27C}"/>
              </a:ext>
            </a:extLst>
          </p:cNvPr>
          <p:cNvSpPr>
            <a:spLocks noGrp="1"/>
          </p:cNvSpPr>
          <p:nvPr>
            <p:ph idx="1"/>
          </p:nvPr>
        </p:nvSpPr>
        <p:spPr>
          <a:xfrm>
            <a:off x="2276272" y="4889365"/>
            <a:ext cx="7509754" cy="1423886"/>
          </a:xfrm>
        </p:spPr>
        <p:txBody>
          <a:bodyPr>
            <a:noAutofit/>
          </a:bodyPr>
          <a:lstStyle/>
          <a:p>
            <a:pPr marL="0" indent="0">
              <a:buNone/>
            </a:pPr>
            <a:r>
              <a:rPr lang="en-US" sz="3200" dirty="0">
                <a:solidFill>
                  <a:schemeClr val="bg1"/>
                </a:solidFill>
              </a:rPr>
              <a:t>If you think about a clock in a computer, it is nothing more than a single wire containing a (square-</a:t>
            </a:r>
            <a:r>
              <a:rPr lang="en-US" sz="3200" dirty="0" err="1">
                <a:solidFill>
                  <a:schemeClr val="bg1"/>
                </a:solidFill>
              </a:rPr>
              <a:t>ish</a:t>
            </a:r>
            <a:r>
              <a:rPr lang="en-US" sz="3200" dirty="0">
                <a:solidFill>
                  <a:schemeClr val="bg1"/>
                </a:solidFill>
              </a:rPr>
              <a:t>)sine wave.</a:t>
            </a:r>
          </a:p>
        </p:txBody>
      </p:sp>
    </p:spTree>
    <p:extLst>
      <p:ext uri="{BB962C8B-B14F-4D97-AF65-F5344CB8AC3E}">
        <p14:creationId xmlns:p14="http://schemas.microsoft.com/office/powerpoint/2010/main" val="3122711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4D40-FB59-4685-95B8-AC83DF2E7318}"/>
              </a:ext>
            </a:extLst>
          </p:cNvPr>
          <p:cNvSpPr>
            <a:spLocks noGrp="1"/>
          </p:cNvSpPr>
          <p:nvPr>
            <p:ph type="title"/>
          </p:nvPr>
        </p:nvSpPr>
        <p:spPr/>
        <p:txBody>
          <a:bodyPr/>
          <a:lstStyle/>
          <a:p>
            <a:r>
              <a:rPr lang="en-US" dirty="0"/>
              <a:t>Double the Data Rate!</a:t>
            </a:r>
          </a:p>
        </p:txBody>
      </p:sp>
      <p:sp>
        <p:nvSpPr>
          <p:cNvPr id="3" name="Content Placeholder 2">
            <a:extLst>
              <a:ext uri="{FF2B5EF4-FFF2-40B4-BE49-F238E27FC236}">
                <a16:creationId xmlns:a16="http://schemas.microsoft.com/office/drawing/2014/main" id="{27FBECAD-72BF-4E75-BDD2-28296EA0BE8D}"/>
              </a:ext>
            </a:extLst>
          </p:cNvPr>
          <p:cNvSpPr>
            <a:spLocks noGrp="1"/>
          </p:cNvSpPr>
          <p:nvPr>
            <p:ph idx="1"/>
          </p:nvPr>
        </p:nvSpPr>
        <p:spPr/>
        <p:txBody>
          <a:bodyPr/>
          <a:lstStyle/>
          <a:p>
            <a:pPr marL="0" indent="0">
              <a:buNone/>
            </a:pPr>
            <a:r>
              <a:rPr lang="en-US" dirty="0"/>
              <a:t>With better control over the timing of the signals, designers realized that they could send twice as much data using the same clock if they sent data both on the rising and the falling edges of the wave.</a:t>
            </a:r>
          </a:p>
          <a:p>
            <a:pPr marL="0" indent="0">
              <a:buNone/>
            </a:pPr>
            <a:endParaRPr lang="en-US" dirty="0"/>
          </a:p>
          <a:p>
            <a:pPr marL="0" indent="0">
              <a:buNone/>
            </a:pPr>
            <a:r>
              <a:rPr lang="en-US" dirty="0"/>
              <a:t>This lead to some confusion in the memory industry. In the old days, you could say “100mhz memory” and everyone understood what that meant. </a:t>
            </a:r>
          </a:p>
        </p:txBody>
      </p:sp>
    </p:spTree>
    <p:extLst>
      <p:ext uri="{BB962C8B-B14F-4D97-AF65-F5344CB8AC3E}">
        <p14:creationId xmlns:p14="http://schemas.microsoft.com/office/powerpoint/2010/main" val="35393703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8AEA1-4755-42DA-80E8-2894FB968083}"/>
              </a:ext>
            </a:extLst>
          </p:cNvPr>
          <p:cNvSpPr>
            <a:spLocks noGrp="1"/>
          </p:cNvSpPr>
          <p:nvPr>
            <p:ph type="title"/>
          </p:nvPr>
        </p:nvSpPr>
        <p:spPr/>
        <p:txBody>
          <a:bodyPr/>
          <a:lstStyle/>
          <a:p>
            <a:r>
              <a:rPr lang="en-US" dirty="0"/>
              <a:t>A Kindly Word about Marketing</a:t>
            </a:r>
          </a:p>
        </p:txBody>
      </p:sp>
      <p:sp>
        <p:nvSpPr>
          <p:cNvPr id="3" name="Content Placeholder 2">
            <a:extLst>
              <a:ext uri="{FF2B5EF4-FFF2-40B4-BE49-F238E27FC236}">
                <a16:creationId xmlns:a16="http://schemas.microsoft.com/office/drawing/2014/main" id="{FE43488A-25C7-48A1-9218-CB5DB1EF1161}"/>
              </a:ext>
            </a:extLst>
          </p:cNvPr>
          <p:cNvSpPr>
            <a:spLocks noGrp="1"/>
          </p:cNvSpPr>
          <p:nvPr>
            <p:ph idx="1"/>
          </p:nvPr>
        </p:nvSpPr>
        <p:spPr/>
        <p:txBody>
          <a:bodyPr/>
          <a:lstStyle/>
          <a:p>
            <a:pPr marL="0" indent="0">
              <a:buNone/>
            </a:pPr>
            <a:r>
              <a:rPr lang="en-US" dirty="0"/>
              <a:t>DDR memory was sold with two different numbers. These numbers are related but not obviously.</a:t>
            </a:r>
          </a:p>
          <a:p>
            <a:pPr marL="0" indent="0">
              <a:buNone/>
            </a:pPr>
            <a:endParaRPr lang="en-US" dirty="0"/>
          </a:p>
          <a:p>
            <a:pPr marL="0" indent="0">
              <a:buNone/>
            </a:pPr>
            <a:r>
              <a:rPr lang="en-US" dirty="0"/>
              <a:t>DDR-400 is 200mhz memory that is double data rate. When you transfer 8 bytes at a time (every chip is returning data simultaneously), you can transfer 3,200 MB/s. So DDR400 is also known as PC3200 or PC-3200. </a:t>
            </a:r>
          </a:p>
        </p:txBody>
      </p:sp>
    </p:spTree>
    <p:extLst>
      <p:ext uri="{BB962C8B-B14F-4D97-AF65-F5344CB8AC3E}">
        <p14:creationId xmlns:p14="http://schemas.microsoft.com/office/powerpoint/2010/main" val="12771091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5EDA7-8439-4B9D-B6ED-FA9BAC72799E}"/>
              </a:ext>
            </a:extLst>
          </p:cNvPr>
          <p:cNvSpPr>
            <a:spLocks noGrp="1"/>
          </p:cNvSpPr>
          <p:nvPr>
            <p:ph type="title"/>
          </p:nvPr>
        </p:nvSpPr>
        <p:spPr/>
        <p:txBody>
          <a:bodyPr/>
          <a:lstStyle/>
          <a:p>
            <a:r>
              <a:rPr lang="en-US" dirty="0"/>
              <a:t>Memory Controllers</a:t>
            </a:r>
          </a:p>
        </p:txBody>
      </p:sp>
      <p:sp>
        <p:nvSpPr>
          <p:cNvPr id="3" name="Content Placeholder 2">
            <a:extLst>
              <a:ext uri="{FF2B5EF4-FFF2-40B4-BE49-F238E27FC236}">
                <a16:creationId xmlns:a16="http://schemas.microsoft.com/office/drawing/2014/main" id="{4C2F8A5F-7430-4E30-A48F-97D402E8FA14}"/>
              </a:ext>
            </a:extLst>
          </p:cNvPr>
          <p:cNvSpPr>
            <a:spLocks noGrp="1"/>
          </p:cNvSpPr>
          <p:nvPr>
            <p:ph idx="1"/>
          </p:nvPr>
        </p:nvSpPr>
        <p:spPr/>
        <p:txBody>
          <a:bodyPr/>
          <a:lstStyle/>
          <a:p>
            <a:pPr marL="0" indent="0">
              <a:buNone/>
            </a:pPr>
            <a:r>
              <a:rPr lang="en-US" dirty="0"/>
              <a:t>As recently as 5 or 6 years ago, there was a separate chip, called the “northbridge” that handled high speed interfaces (GPU, memory, PCI-E) and their access from the CPU. </a:t>
            </a:r>
          </a:p>
          <a:p>
            <a:pPr marL="0" indent="0">
              <a:buNone/>
            </a:pPr>
            <a:endParaRPr lang="en-US" dirty="0"/>
          </a:p>
          <a:p>
            <a:pPr marL="0" indent="0">
              <a:buNone/>
            </a:pPr>
            <a:r>
              <a:rPr lang="en-US" dirty="0"/>
              <a:t>Modern architectures have moved away from this toward integrating the memory controller into the CPU</a:t>
            </a:r>
          </a:p>
          <a:p>
            <a:pPr marL="0" indent="0">
              <a:buNone/>
            </a:pPr>
            <a:r>
              <a:rPr lang="en-US" dirty="0"/>
              <a:t>	- Parallelism</a:t>
            </a:r>
          </a:p>
          <a:p>
            <a:pPr marL="0" indent="0">
              <a:buNone/>
            </a:pPr>
            <a:r>
              <a:rPr lang="en-US" dirty="0"/>
              <a:t>	- Less distance, cost</a:t>
            </a:r>
          </a:p>
          <a:p>
            <a:pPr marL="0" indent="0">
              <a:buNone/>
            </a:pPr>
            <a:r>
              <a:rPr lang="en-US" dirty="0"/>
              <a:t>	- Modularity wasn’t a huge benefit</a:t>
            </a:r>
          </a:p>
        </p:txBody>
      </p:sp>
    </p:spTree>
    <p:extLst>
      <p:ext uri="{BB962C8B-B14F-4D97-AF65-F5344CB8AC3E}">
        <p14:creationId xmlns:p14="http://schemas.microsoft.com/office/powerpoint/2010/main" val="31293901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02E00-E304-483E-AB11-627479C9520F}"/>
              </a:ext>
            </a:extLst>
          </p:cNvPr>
          <p:cNvSpPr>
            <a:spLocks noGrp="1"/>
          </p:cNvSpPr>
          <p:nvPr>
            <p:ph type="title"/>
          </p:nvPr>
        </p:nvSpPr>
        <p:spPr/>
        <p:txBody>
          <a:bodyPr/>
          <a:lstStyle/>
          <a:p>
            <a:r>
              <a:rPr lang="en-US" dirty="0"/>
              <a:t>What does the memory controller do (wherever it is)?</a:t>
            </a:r>
          </a:p>
        </p:txBody>
      </p:sp>
      <p:sp>
        <p:nvSpPr>
          <p:cNvPr id="3" name="Content Placeholder 2">
            <a:extLst>
              <a:ext uri="{FF2B5EF4-FFF2-40B4-BE49-F238E27FC236}">
                <a16:creationId xmlns:a16="http://schemas.microsoft.com/office/drawing/2014/main" id="{28A34013-0BCC-4D44-A6F5-0409487B41EA}"/>
              </a:ext>
            </a:extLst>
          </p:cNvPr>
          <p:cNvSpPr>
            <a:spLocks noGrp="1"/>
          </p:cNvSpPr>
          <p:nvPr>
            <p:ph idx="1"/>
          </p:nvPr>
        </p:nvSpPr>
        <p:spPr/>
        <p:txBody>
          <a:bodyPr/>
          <a:lstStyle/>
          <a:p>
            <a:pPr marL="0" indent="0">
              <a:buNone/>
            </a:pPr>
            <a:r>
              <a:rPr lang="en-US" dirty="0"/>
              <a:t>On startup, the memory controller queries the memory slots to find memory in the system.</a:t>
            </a:r>
          </a:p>
          <a:p>
            <a:pPr marL="0" indent="0">
              <a:buNone/>
            </a:pPr>
            <a:endParaRPr lang="en-US" dirty="0"/>
          </a:p>
          <a:p>
            <a:pPr marL="0" indent="0">
              <a:buNone/>
            </a:pPr>
            <a:r>
              <a:rPr lang="en-US" dirty="0"/>
              <a:t>The memory controller dynamically configures itself to route ranges of address blocks to memory slots.</a:t>
            </a:r>
          </a:p>
          <a:p>
            <a:pPr marL="0" indent="0">
              <a:buNone/>
            </a:pPr>
            <a:endParaRPr lang="en-US" dirty="0"/>
          </a:p>
          <a:p>
            <a:pPr marL="0" indent="0">
              <a:buNone/>
            </a:pPr>
            <a:r>
              <a:rPr lang="en-US" dirty="0"/>
              <a:t>The memory controller ensures that the memory gets refreshed and it can reorder memory accesses to increase performance.</a:t>
            </a:r>
          </a:p>
        </p:txBody>
      </p:sp>
    </p:spTree>
    <p:extLst>
      <p:ext uri="{BB962C8B-B14F-4D97-AF65-F5344CB8AC3E}">
        <p14:creationId xmlns:p14="http://schemas.microsoft.com/office/powerpoint/2010/main" val="3656692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26C4B-F775-4134-AE7A-50F50893912C}"/>
              </a:ext>
            </a:extLst>
          </p:cNvPr>
          <p:cNvSpPr>
            <a:spLocks noGrp="1"/>
          </p:cNvSpPr>
          <p:nvPr>
            <p:ph type="title"/>
          </p:nvPr>
        </p:nvSpPr>
        <p:spPr>
          <a:xfrm>
            <a:off x="0" y="119449"/>
            <a:ext cx="12192000" cy="573989"/>
          </a:xfrm>
        </p:spPr>
        <p:txBody>
          <a:bodyPr>
            <a:normAutofit fontScale="90000"/>
          </a:bodyPr>
          <a:lstStyle/>
          <a:p>
            <a:pPr algn="ctr"/>
            <a:r>
              <a:rPr lang="en-US" dirty="0"/>
              <a:t>Select Portions of the AM3 pinout</a:t>
            </a:r>
          </a:p>
        </p:txBody>
      </p:sp>
      <p:sp>
        <p:nvSpPr>
          <p:cNvPr id="3" name="Content Placeholder 2">
            <a:extLst>
              <a:ext uri="{FF2B5EF4-FFF2-40B4-BE49-F238E27FC236}">
                <a16:creationId xmlns:a16="http://schemas.microsoft.com/office/drawing/2014/main" id="{2C7CB6C1-DC20-44D9-B5B9-5CA3679609DF}"/>
              </a:ext>
            </a:extLst>
          </p:cNvPr>
          <p:cNvSpPr>
            <a:spLocks noGrp="1"/>
          </p:cNvSpPr>
          <p:nvPr>
            <p:ph idx="1"/>
          </p:nvPr>
        </p:nvSpPr>
        <p:spPr>
          <a:xfrm>
            <a:off x="74141" y="757882"/>
            <a:ext cx="11986053" cy="6100118"/>
          </a:xfrm>
        </p:spPr>
        <p:txBody>
          <a:bodyPr>
            <a:normAutofit/>
          </a:bodyPr>
          <a:lstStyle/>
          <a:p>
            <a:pPr marL="0" indent="0">
              <a:buNone/>
            </a:pPr>
            <a:r>
              <a:rPr lang="en-US" dirty="0"/>
              <a:t>MA_CLK_H/L[7:0],MB_CLK_H/L[7:0]		DRAM Differential Clock</a:t>
            </a:r>
          </a:p>
          <a:p>
            <a:pPr marL="0" indent="0">
              <a:buNone/>
            </a:pPr>
            <a:r>
              <a:rPr lang="en-US" dirty="0"/>
              <a:t>MA[01]_CS_L[1:0],MB[01]_CS_L[1:0]		DRAM Chip Selects</a:t>
            </a:r>
          </a:p>
          <a:p>
            <a:pPr marL="0" indent="0">
              <a:buNone/>
            </a:pPr>
            <a:r>
              <a:rPr lang="en-US" dirty="0"/>
              <a:t>MA_CKE[1:0], MB_CKE[1:0] 			DRAM Clock Enable</a:t>
            </a:r>
          </a:p>
          <a:p>
            <a:pPr marL="0" indent="0">
              <a:buNone/>
            </a:pPr>
            <a:r>
              <a:rPr lang="en-US" dirty="0"/>
              <a:t>MA_DQS_H/L[8:0],MB_DQS_H/L[8:0]		DRAM Differential Data Strobe</a:t>
            </a:r>
          </a:p>
          <a:p>
            <a:pPr marL="0" indent="0">
              <a:buNone/>
            </a:pPr>
            <a:r>
              <a:rPr lang="en-US" dirty="0">
                <a:highlight>
                  <a:srgbClr val="FFFF00"/>
                </a:highlight>
              </a:rPr>
              <a:t>MA_DATA[63:0],MB_DATA[63:0] 		DRAM Interface Data Bus</a:t>
            </a:r>
          </a:p>
          <a:p>
            <a:pPr marL="0" indent="0">
              <a:buNone/>
            </a:pPr>
            <a:r>
              <a:rPr lang="en-US" dirty="0"/>
              <a:t>MA_DM[8:0], MB_DM[8:0] 			DRAM Data Mask Bits</a:t>
            </a:r>
          </a:p>
          <a:p>
            <a:pPr marL="0" indent="0">
              <a:buNone/>
            </a:pPr>
            <a:r>
              <a:rPr lang="en-US" dirty="0">
                <a:highlight>
                  <a:srgbClr val="FFFF00"/>
                </a:highlight>
              </a:rPr>
              <a:t>MA_CHECK[7:0],MB_CHECK[7:0]		DRAM Interface ECC Check Bits</a:t>
            </a:r>
          </a:p>
          <a:p>
            <a:pPr marL="0" indent="0">
              <a:buNone/>
            </a:pPr>
            <a:r>
              <a:rPr lang="en-US" dirty="0">
                <a:highlight>
                  <a:srgbClr val="FFFF00"/>
                </a:highlight>
              </a:rPr>
              <a:t>MA_RAS_L, MB_RAS_L				DRAM Row Address Strobe</a:t>
            </a:r>
          </a:p>
          <a:p>
            <a:pPr marL="0" indent="0">
              <a:buNone/>
            </a:pPr>
            <a:r>
              <a:rPr lang="en-US" dirty="0">
                <a:highlight>
                  <a:srgbClr val="FFFF00"/>
                </a:highlight>
              </a:rPr>
              <a:t>MA_CAS_L, MB_CAS_L				DRAM Column Address Strobe</a:t>
            </a:r>
          </a:p>
          <a:p>
            <a:pPr marL="0" indent="0">
              <a:buNone/>
            </a:pPr>
            <a:r>
              <a:rPr lang="en-US" dirty="0"/>
              <a:t>MA_WE_L, MB_WE_L				DRAM Write Enable</a:t>
            </a:r>
          </a:p>
          <a:p>
            <a:pPr marL="0" indent="0">
              <a:buNone/>
            </a:pPr>
            <a:r>
              <a:rPr lang="en-US" dirty="0">
                <a:highlight>
                  <a:srgbClr val="FFFF00"/>
                </a:highlight>
              </a:rPr>
              <a:t>MA_ADD[15:0],MB_ADD[15:0]			DRAM Column/Row Address</a:t>
            </a:r>
          </a:p>
          <a:p>
            <a:pPr marL="0" indent="0">
              <a:buNone/>
            </a:pPr>
            <a:r>
              <a:rPr lang="en-US" dirty="0">
                <a:highlight>
                  <a:srgbClr val="FFFF00"/>
                </a:highlight>
              </a:rPr>
              <a:t>MA_BANK[2:0],MB_BANK[2:0]			DRAM Bank Address</a:t>
            </a:r>
          </a:p>
        </p:txBody>
      </p:sp>
    </p:spTree>
    <p:extLst>
      <p:ext uri="{BB962C8B-B14F-4D97-AF65-F5344CB8AC3E}">
        <p14:creationId xmlns:p14="http://schemas.microsoft.com/office/powerpoint/2010/main" val="18492872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91090-3180-440E-9664-4698FC27C697}"/>
              </a:ext>
            </a:extLst>
          </p:cNvPr>
          <p:cNvSpPr>
            <a:spLocks noGrp="1"/>
          </p:cNvSpPr>
          <p:nvPr>
            <p:ph type="title"/>
          </p:nvPr>
        </p:nvSpPr>
        <p:spPr/>
        <p:txBody>
          <a:bodyPr/>
          <a:lstStyle/>
          <a:p>
            <a:r>
              <a:rPr lang="en-US" dirty="0"/>
              <a:t>Server (mostly) memory</a:t>
            </a:r>
          </a:p>
        </p:txBody>
      </p:sp>
      <p:sp>
        <p:nvSpPr>
          <p:cNvPr id="3" name="Content Placeholder 2">
            <a:extLst>
              <a:ext uri="{FF2B5EF4-FFF2-40B4-BE49-F238E27FC236}">
                <a16:creationId xmlns:a16="http://schemas.microsoft.com/office/drawing/2014/main" id="{4A1EE5B6-D82F-4051-B5F1-96ECF715A114}"/>
              </a:ext>
            </a:extLst>
          </p:cNvPr>
          <p:cNvSpPr>
            <a:spLocks noGrp="1"/>
          </p:cNvSpPr>
          <p:nvPr>
            <p:ph idx="1"/>
          </p:nvPr>
        </p:nvSpPr>
        <p:spPr/>
        <p:txBody>
          <a:bodyPr/>
          <a:lstStyle/>
          <a:p>
            <a:pPr marL="0" indent="0">
              <a:buNone/>
            </a:pPr>
            <a:r>
              <a:rPr lang="en-US" dirty="0"/>
              <a:t>Errors happen. </a:t>
            </a:r>
          </a:p>
          <a:p>
            <a:pPr marL="0" indent="0">
              <a:buNone/>
            </a:pPr>
            <a:r>
              <a:rPr lang="en-US" dirty="0"/>
              <a:t>Sometimes a cosmic ray hits your memory and flips a bit (seriously!). </a:t>
            </a:r>
          </a:p>
          <a:p>
            <a:pPr marL="0" indent="0">
              <a:buNone/>
            </a:pPr>
            <a:endParaRPr lang="en-US" dirty="0"/>
          </a:p>
          <a:p>
            <a:pPr marL="0" indent="0">
              <a:buNone/>
            </a:pPr>
            <a:r>
              <a:rPr lang="en-US" dirty="0"/>
              <a:t>On our desktops and laptops, we grumble about Microsoft, Apple or Linux, restart the app/computer and move on with our day.</a:t>
            </a:r>
          </a:p>
          <a:p>
            <a:pPr marL="0" indent="0">
              <a:buNone/>
            </a:pPr>
            <a:endParaRPr lang="en-US" dirty="0"/>
          </a:p>
          <a:p>
            <a:pPr marL="0" indent="0">
              <a:buNone/>
            </a:pPr>
            <a:r>
              <a:rPr lang="en-US" dirty="0"/>
              <a:t>What happens if this happens on the Blackboard server at 11:59PM?</a:t>
            </a:r>
          </a:p>
        </p:txBody>
      </p:sp>
    </p:spTree>
    <p:extLst>
      <p:ext uri="{BB962C8B-B14F-4D97-AF65-F5344CB8AC3E}">
        <p14:creationId xmlns:p14="http://schemas.microsoft.com/office/powerpoint/2010/main" val="3932376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78DC1-4C21-4A24-903A-7EE094995FF6}"/>
              </a:ext>
            </a:extLst>
          </p:cNvPr>
          <p:cNvSpPr>
            <a:spLocks noGrp="1"/>
          </p:cNvSpPr>
          <p:nvPr>
            <p:ph type="title"/>
          </p:nvPr>
        </p:nvSpPr>
        <p:spPr/>
        <p:txBody>
          <a:bodyPr/>
          <a:lstStyle/>
          <a:p>
            <a:r>
              <a:rPr lang="en-US" dirty="0"/>
              <a:t>PROM (no, not the dance…)</a:t>
            </a:r>
          </a:p>
        </p:txBody>
      </p:sp>
      <p:sp>
        <p:nvSpPr>
          <p:cNvPr id="3" name="Content Placeholder 2">
            <a:extLst>
              <a:ext uri="{FF2B5EF4-FFF2-40B4-BE49-F238E27FC236}">
                <a16:creationId xmlns:a16="http://schemas.microsoft.com/office/drawing/2014/main" id="{9700C152-B240-4C68-9DD1-842510D79800}"/>
              </a:ext>
            </a:extLst>
          </p:cNvPr>
          <p:cNvSpPr>
            <a:spLocks noGrp="1"/>
          </p:cNvSpPr>
          <p:nvPr>
            <p:ph idx="1"/>
          </p:nvPr>
        </p:nvSpPr>
        <p:spPr/>
        <p:txBody>
          <a:bodyPr/>
          <a:lstStyle/>
          <a:p>
            <a:pPr marL="0" indent="0">
              <a:buNone/>
            </a:pPr>
            <a:r>
              <a:rPr lang="en-US" dirty="0"/>
              <a:t>Imagine a grid of fuses, at the chip level</a:t>
            </a:r>
          </a:p>
          <a:p>
            <a:pPr marL="0" indent="0">
              <a:buNone/>
            </a:pPr>
            <a:endParaRPr lang="en-US" dirty="0"/>
          </a:p>
          <a:p>
            <a:pPr marL="0" indent="0">
              <a:buNone/>
            </a:pPr>
            <a:r>
              <a:rPr lang="en-US" dirty="0"/>
              <a:t>A PROM programmer is a machine that burns out SOME of those fuses. Blown out fuses are “0” and intact fuses are “1”</a:t>
            </a:r>
          </a:p>
          <a:p>
            <a:pPr marL="0" indent="0">
              <a:buNone/>
            </a:pPr>
            <a:endParaRPr lang="en-US" dirty="0"/>
          </a:p>
          <a:p>
            <a:pPr marL="0" indent="0">
              <a:buNone/>
            </a:pPr>
            <a:r>
              <a:rPr lang="en-US" dirty="0"/>
              <a:t>You can’t reprogram a PROM (how would you replace the fuses?) – you write to it once, ever.</a:t>
            </a:r>
          </a:p>
          <a:p>
            <a:pPr marL="0" indent="0">
              <a:buNone/>
            </a:pPr>
            <a:endParaRPr lang="en-US" dirty="0"/>
          </a:p>
          <a:p>
            <a:pPr marL="0" indent="0">
              <a:buNone/>
            </a:pPr>
            <a:r>
              <a:rPr lang="en-US" dirty="0"/>
              <a:t>Great for low quantities</a:t>
            </a:r>
          </a:p>
          <a:p>
            <a:pPr marL="0" indent="0">
              <a:buNone/>
            </a:pPr>
            <a:endParaRPr lang="en-US" dirty="0"/>
          </a:p>
        </p:txBody>
      </p:sp>
    </p:spTree>
    <p:extLst>
      <p:ext uri="{BB962C8B-B14F-4D97-AF65-F5344CB8AC3E}">
        <p14:creationId xmlns:p14="http://schemas.microsoft.com/office/powerpoint/2010/main" val="30830537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E5E39-E00D-454D-8B3A-E6889ED97508}"/>
              </a:ext>
            </a:extLst>
          </p:cNvPr>
          <p:cNvSpPr>
            <a:spLocks noGrp="1"/>
          </p:cNvSpPr>
          <p:nvPr>
            <p:ph type="title"/>
          </p:nvPr>
        </p:nvSpPr>
        <p:spPr/>
        <p:txBody>
          <a:bodyPr/>
          <a:lstStyle/>
          <a:p>
            <a:r>
              <a:rPr lang="en-US" dirty="0"/>
              <a:t>Parity</a:t>
            </a:r>
          </a:p>
        </p:txBody>
      </p:sp>
      <p:sp>
        <p:nvSpPr>
          <p:cNvPr id="3" name="Content Placeholder 2">
            <a:extLst>
              <a:ext uri="{FF2B5EF4-FFF2-40B4-BE49-F238E27FC236}">
                <a16:creationId xmlns:a16="http://schemas.microsoft.com/office/drawing/2014/main" id="{B1C2361B-F091-4E8C-930E-3D6892178974}"/>
              </a:ext>
            </a:extLst>
          </p:cNvPr>
          <p:cNvSpPr>
            <a:spLocks noGrp="1"/>
          </p:cNvSpPr>
          <p:nvPr>
            <p:ph idx="1"/>
          </p:nvPr>
        </p:nvSpPr>
        <p:spPr/>
        <p:txBody>
          <a:bodyPr>
            <a:normAutofit fontScale="92500" lnSpcReduction="10000"/>
          </a:bodyPr>
          <a:lstStyle/>
          <a:p>
            <a:pPr marL="0" indent="0">
              <a:buNone/>
            </a:pPr>
            <a:r>
              <a:rPr lang="en-US" dirty="0"/>
              <a:t>Parity, overall, is a technique to determine that a data transfer is correct. It is used in telecommunications as well as in memory. </a:t>
            </a:r>
          </a:p>
          <a:p>
            <a:pPr marL="0" indent="0">
              <a:buNone/>
            </a:pPr>
            <a:endParaRPr lang="en-US" dirty="0"/>
          </a:p>
          <a:p>
            <a:pPr marL="0" indent="0">
              <a:buNone/>
            </a:pPr>
            <a:r>
              <a:rPr lang="en-US" dirty="0"/>
              <a:t>A ninth bit is added to each byte. The hardware designers decide to use either even or odd parity (it doesn’t matter). If even parity is used, the 8 bits of data PLUS the parity bit must be an even number of bits. So if the data is 0101 1010, parity is 0; if the data is 0000 0001, parity is 1.</a:t>
            </a:r>
          </a:p>
          <a:p>
            <a:pPr marL="0" indent="0">
              <a:buNone/>
            </a:pPr>
            <a:endParaRPr lang="en-US" dirty="0"/>
          </a:p>
          <a:p>
            <a:pPr marL="0" indent="0">
              <a:buNone/>
            </a:pPr>
            <a:r>
              <a:rPr lang="en-US" dirty="0"/>
              <a:t>If a single bit of data is changed, parity will detect it (but can’t fix it).</a:t>
            </a:r>
          </a:p>
          <a:p>
            <a:pPr marL="0" indent="0">
              <a:buNone/>
            </a:pPr>
            <a:endParaRPr lang="en-US" dirty="0"/>
          </a:p>
          <a:p>
            <a:pPr marL="0" indent="0">
              <a:buNone/>
            </a:pPr>
            <a:r>
              <a:rPr lang="en-US" dirty="0"/>
              <a:t>What are the downsides to parity?</a:t>
            </a:r>
          </a:p>
        </p:txBody>
      </p:sp>
    </p:spTree>
    <p:extLst>
      <p:ext uri="{BB962C8B-B14F-4D97-AF65-F5344CB8AC3E}">
        <p14:creationId xmlns:p14="http://schemas.microsoft.com/office/powerpoint/2010/main" val="15384009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98CEF-A5A9-4E39-BD89-A165FA184B46}"/>
              </a:ext>
            </a:extLst>
          </p:cNvPr>
          <p:cNvSpPr>
            <a:spLocks noGrp="1"/>
          </p:cNvSpPr>
          <p:nvPr>
            <p:ph type="title"/>
          </p:nvPr>
        </p:nvSpPr>
        <p:spPr/>
        <p:txBody>
          <a:bodyPr/>
          <a:lstStyle/>
          <a:p>
            <a:r>
              <a:rPr lang="en-US" dirty="0"/>
              <a:t>ECC</a:t>
            </a:r>
          </a:p>
        </p:txBody>
      </p:sp>
      <p:sp>
        <p:nvSpPr>
          <p:cNvPr id="3" name="Content Placeholder 2">
            <a:extLst>
              <a:ext uri="{FF2B5EF4-FFF2-40B4-BE49-F238E27FC236}">
                <a16:creationId xmlns:a16="http://schemas.microsoft.com/office/drawing/2014/main" id="{C0E99A8F-1643-4B6C-B375-E3070B68B173}"/>
              </a:ext>
            </a:extLst>
          </p:cNvPr>
          <p:cNvSpPr>
            <a:spLocks noGrp="1"/>
          </p:cNvSpPr>
          <p:nvPr>
            <p:ph idx="1"/>
          </p:nvPr>
        </p:nvSpPr>
        <p:spPr/>
        <p:txBody>
          <a:bodyPr/>
          <a:lstStyle/>
          <a:p>
            <a:pPr marL="0" indent="0">
              <a:buNone/>
            </a:pPr>
            <a:r>
              <a:rPr lang="en-US" dirty="0"/>
              <a:t>ECC or Error Correcting Code memory uses additional bits and some advanced algorithms (Hamming Code or Triple Modular Redundancy) to not only detect errors, but to fix single bit errors. </a:t>
            </a:r>
          </a:p>
          <a:p>
            <a:pPr marL="0" indent="0">
              <a:buNone/>
            </a:pPr>
            <a:endParaRPr lang="en-US" dirty="0"/>
          </a:p>
          <a:p>
            <a:pPr marL="0" indent="0">
              <a:buNone/>
            </a:pPr>
            <a:r>
              <a:rPr lang="en-US" dirty="0"/>
              <a:t>Often, the cost of ECC memory (1/2 more for one example) outweighs the value for many organizations/systems.</a:t>
            </a:r>
          </a:p>
        </p:txBody>
      </p:sp>
    </p:spTree>
    <p:extLst>
      <p:ext uri="{BB962C8B-B14F-4D97-AF65-F5344CB8AC3E}">
        <p14:creationId xmlns:p14="http://schemas.microsoft.com/office/powerpoint/2010/main" val="311475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6317D-3227-4A9D-88A1-14D5241F7833}"/>
              </a:ext>
            </a:extLst>
          </p:cNvPr>
          <p:cNvSpPr>
            <a:spLocks noGrp="1"/>
          </p:cNvSpPr>
          <p:nvPr>
            <p:ph type="title"/>
          </p:nvPr>
        </p:nvSpPr>
        <p:spPr/>
        <p:txBody>
          <a:bodyPr/>
          <a:lstStyle/>
          <a:p>
            <a:r>
              <a:rPr lang="en-US" dirty="0" err="1"/>
              <a:t>Multiported</a:t>
            </a:r>
            <a:r>
              <a:rPr lang="en-US" dirty="0"/>
              <a:t> memory</a:t>
            </a:r>
          </a:p>
        </p:txBody>
      </p:sp>
      <p:sp>
        <p:nvSpPr>
          <p:cNvPr id="3" name="Content Placeholder 2">
            <a:extLst>
              <a:ext uri="{FF2B5EF4-FFF2-40B4-BE49-F238E27FC236}">
                <a16:creationId xmlns:a16="http://schemas.microsoft.com/office/drawing/2014/main" id="{F7CE88A6-C9EA-41F3-9FC7-F0EC2FB22713}"/>
              </a:ext>
            </a:extLst>
          </p:cNvPr>
          <p:cNvSpPr>
            <a:spLocks noGrp="1"/>
          </p:cNvSpPr>
          <p:nvPr>
            <p:ph idx="1"/>
          </p:nvPr>
        </p:nvSpPr>
        <p:spPr/>
        <p:txBody>
          <a:bodyPr/>
          <a:lstStyle/>
          <a:p>
            <a:pPr marL="0" indent="0">
              <a:buNone/>
            </a:pPr>
            <a:r>
              <a:rPr lang="en-US" dirty="0"/>
              <a:t>It is possible to create memory that can be read from by more than one system at a time. Later, when we are talking about CPUs that can do more than one thing at a time, “why” will become more obvious.</a:t>
            </a:r>
          </a:p>
          <a:p>
            <a:pPr marL="0" indent="0">
              <a:buNone/>
            </a:pPr>
            <a:endParaRPr lang="en-US" dirty="0"/>
          </a:p>
          <a:p>
            <a:pPr marL="0" indent="0">
              <a:buNone/>
            </a:pPr>
            <a:r>
              <a:rPr lang="en-US" dirty="0"/>
              <a:t>How do we handle 2 or more systems trying to </a:t>
            </a:r>
            <a:r>
              <a:rPr lang="en-US" b="1" dirty="0"/>
              <a:t>write</a:t>
            </a:r>
            <a:r>
              <a:rPr lang="en-US" dirty="0"/>
              <a:t> to the same memory at the same time? By preventing it in hardware.</a:t>
            </a:r>
          </a:p>
          <a:p>
            <a:pPr marL="0" indent="0">
              <a:buNone/>
            </a:pPr>
            <a:endParaRPr lang="en-US" dirty="0"/>
          </a:p>
          <a:p>
            <a:pPr marL="0" indent="0">
              <a:buNone/>
            </a:pPr>
            <a:r>
              <a:rPr lang="en-US" dirty="0"/>
              <a:t>Some memory time shares the memory. This works if memory access time is shorter than a clock cycle. </a:t>
            </a:r>
          </a:p>
        </p:txBody>
      </p:sp>
    </p:spTree>
    <p:extLst>
      <p:ext uri="{BB962C8B-B14F-4D97-AF65-F5344CB8AC3E}">
        <p14:creationId xmlns:p14="http://schemas.microsoft.com/office/powerpoint/2010/main" val="1135533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C4AF-2C77-4989-AF3A-4FDE23C6E5ED}"/>
              </a:ext>
            </a:extLst>
          </p:cNvPr>
          <p:cNvSpPr>
            <a:spLocks noGrp="1"/>
          </p:cNvSpPr>
          <p:nvPr>
            <p:ph type="title"/>
          </p:nvPr>
        </p:nvSpPr>
        <p:spPr/>
        <p:txBody>
          <a:bodyPr/>
          <a:lstStyle/>
          <a:p>
            <a:r>
              <a:rPr lang="en-US" dirty="0"/>
              <a:t>Performance in 2018</a:t>
            </a:r>
          </a:p>
        </p:txBody>
      </p:sp>
      <p:sp>
        <p:nvSpPr>
          <p:cNvPr id="3" name="Content Placeholder 2">
            <a:extLst>
              <a:ext uri="{FF2B5EF4-FFF2-40B4-BE49-F238E27FC236}">
                <a16:creationId xmlns:a16="http://schemas.microsoft.com/office/drawing/2014/main" id="{37FC7990-C6FB-45DA-A40C-34B3846FDB40}"/>
              </a:ext>
            </a:extLst>
          </p:cNvPr>
          <p:cNvSpPr>
            <a:spLocks noGrp="1"/>
          </p:cNvSpPr>
          <p:nvPr>
            <p:ph idx="1"/>
          </p:nvPr>
        </p:nvSpPr>
        <p:spPr/>
        <p:txBody>
          <a:bodyPr/>
          <a:lstStyle/>
          <a:p>
            <a:pPr marL="0" indent="0">
              <a:buNone/>
            </a:pPr>
            <a:r>
              <a:rPr lang="en-US" dirty="0"/>
              <a:t>The fastest ram I could find for sale is DDR4-4600. </a:t>
            </a:r>
          </a:p>
          <a:p>
            <a:pPr marL="0" indent="0">
              <a:buNone/>
            </a:pPr>
            <a:endParaRPr lang="en-US" dirty="0"/>
          </a:p>
          <a:p>
            <a:pPr marL="0" indent="0">
              <a:buNone/>
            </a:pPr>
            <a:r>
              <a:rPr lang="en-US" dirty="0"/>
              <a:t>The I/O bus clock speed is 2.3ghz.</a:t>
            </a:r>
          </a:p>
          <a:p>
            <a:pPr marL="0" indent="0">
              <a:buNone/>
            </a:pPr>
            <a:r>
              <a:rPr lang="en-US" dirty="0"/>
              <a:t>The internal clock is ~600mhz.</a:t>
            </a:r>
          </a:p>
          <a:p>
            <a:pPr marL="0" indent="0">
              <a:buNone/>
            </a:pPr>
            <a:r>
              <a:rPr lang="en-US" b="1" i="1" u="sng" dirty="0"/>
              <a:t>Peak</a:t>
            </a:r>
            <a:r>
              <a:rPr lang="en-US" dirty="0"/>
              <a:t> transfer is 36.8 GB/s</a:t>
            </a:r>
          </a:p>
          <a:p>
            <a:pPr marL="0" indent="0">
              <a:buNone/>
            </a:pPr>
            <a:r>
              <a:rPr lang="en-US" dirty="0"/>
              <a:t>If an average x64 instruction is 4 bytes long (varies)</a:t>
            </a:r>
          </a:p>
          <a:p>
            <a:pPr marL="0" indent="0">
              <a:buNone/>
            </a:pPr>
            <a:r>
              <a:rPr lang="en-US" dirty="0"/>
              <a:t>A 4ghz processor requires 16GB/second/core just for code. </a:t>
            </a:r>
          </a:p>
          <a:p>
            <a:pPr marL="0" indent="0">
              <a:buNone/>
            </a:pPr>
            <a:r>
              <a:rPr lang="en-US" dirty="0"/>
              <a:t>What if I have 4 or 8 or 32 cores? </a:t>
            </a:r>
          </a:p>
          <a:p>
            <a:pPr marL="0" indent="0">
              <a:buNone/>
            </a:pPr>
            <a:endParaRPr lang="en-US" dirty="0"/>
          </a:p>
        </p:txBody>
      </p:sp>
    </p:spTree>
    <p:extLst>
      <p:ext uri="{BB962C8B-B14F-4D97-AF65-F5344CB8AC3E}">
        <p14:creationId xmlns:p14="http://schemas.microsoft.com/office/powerpoint/2010/main" val="1583198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BAC80-4A84-42C0-B0CE-F2E162A8A1F0}"/>
              </a:ext>
            </a:extLst>
          </p:cNvPr>
          <p:cNvSpPr>
            <a:spLocks noGrp="1"/>
          </p:cNvSpPr>
          <p:nvPr>
            <p:ph type="title"/>
          </p:nvPr>
        </p:nvSpPr>
        <p:spPr/>
        <p:txBody>
          <a:bodyPr/>
          <a:lstStyle/>
          <a:p>
            <a:r>
              <a:rPr lang="en-US" dirty="0"/>
              <a:t>Performance Trends</a:t>
            </a:r>
          </a:p>
        </p:txBody>
      </p:sp>
      <p:sp>
        <p:nvSpPr>
          <p:cNvPr id="3" name="Content Placeholder 2">
            <a:extLst>
              <a:ext uri="{FF2B5EF4-FFF2-40B4-BE49-F238E27FC236}">
                <a16:creationId xmlns:a16="http://schemas.microsoft.com/office/drawing/2014/main" id="{709C2D55-4065-4664-9B99-DD7C98994AE5}"/>
              </a:ext>
            </a:extLst>
          </p:cNvPr>
          <p:cNvSpPr>
            <a:spLocks noGrp="1"/>
          </p:cNvSpPr>
          <p:nvPr>
            <p:ph idx="1"/>
          </p:nvPr>
        </p:nvSpPr>
        <p:spPr/>
        <p:txBody>
          <a:bodyPr>
            <a:normAutofit lnSpcReduction="10000"/>
          </a:bodyPr>
          <a:lstStyle/>
          <a:p>
            <a:pPr marL="0" indent="0">
              <a:buNone/>
            </a:pPr>
            <a:r>
              <a:rPr lang="en-US" dirty="0"/>
              <a:t>Over the last 20 years, memory capacity has grown by &gt; 100 X</a:t>
            </a:r>
          </a:p>
          <a:p>
            <a:pPr marL="0" indent="0">
              <a:buNone/>
            </a:pPr>
            <a:endParaRPr lang="en-US" dirty="0"/>
          </a:p>
          <a:p>
            <a:pPr marL="0" indent="0">
              <a:buNone/>
            </a:pPr>
            <a:r>
              <a:rPr lang="en-US" dirty="0"/>
              <a:t>Over the last 20 years, memory bandwidth has grown by &gt; 20 X</a:t>
            </a:r>
          </a:p>
          <a:p>
            <a:pPr marL="0" indent="0">
              <a:buNone/>
            </a:pPr>
            <a:r>
              <a:rPr lang="en-US" dirty="0"/>
              <a:t>	And leveled off in recent years…</a:t>
            </a:r>
          </a:p>
          <a:p>
            <a:pPr marL="0" indent="0">
              <a:buNone/>
            </a:pPr>
            <a:endParaRPr lang="en-US" dirty="0"/>
          </a:p>
          <a:p>
            <a:pPr marL="0" indent="0">
              <a:buNone/>
            </a:pPr>
            <a:r>
              <a:rPr lang="en-US" dirty="0"/>
              <a:t>Over the last 20 years, memory latency has improved by 1.3 X</a:t>
            </a:r>
          </a:p>
          <a:p>
            <a:pPr marL="0" indent="0">
              <a:buNone/>
            </a:pPr>
            <a:r>
              <a:rPr lang="en-US" dirty="0"/>
              <a:t>	And has been flat for a long time…</a:t>
            </a:r>
          </a:p>
          <a:p>
            <a:pPr marL="0" indent="0">
              <a:buNone/>
            </a:pPr>
            <a:endParaRPr lang="en-US" dirty="0"/>
          </a:p>
          <a:p>
            <a:pPr marL="0" indent="0">
              <a:buNone/>
            </a:pPr>
            <a:r>
              <a:rPr lang="en-US" dirty="0"/>
              <a:t>Memory access consumes 1,000X more power than addition!</a:t>
            </a:r>
          </a:p>
          <a:p>
            <a:pPr marL="0" indent="0">
              <a:buNone/>
            </a:pPr>
            <a:endParaRPr lang="en-US" dirty="0"/>
          </a:p>
        </p:txBody>
      </p:sp>
    </p:spTree>
    <p:extLst>
      <p:ext uri="{BB962C8B-B14F-4D97-AF65-F5344CB8AC3E}">
        <p14:creationId xmlns:p14="http://schemas.microsoft.com/office/powerpoint/2010/main" val="22695226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8BE0-A769-482C-BAD5-538FCE5897B3}"/>
              </a:ext>
            </a:extLst>
          </p:cNvPr>
          <p:cNvSpPr>
            <a:spLocks noGrp="1"/>
          </p:cNvSpPr>
          <p:nvPr>
            <p:ph type="title"/>
          </p:nvPr>
        </p:nvSpPr>
        <p:spPr>
          <a:xfrm>
            <a:off x="655320" y="365125"/>
            <a:ext cx="5120114" cy="1692794"/>
          </a:xfrm>
        </p:spPr>
        <p:txBody>
          <a:bodyPr>
            <a:normAutofit/>
          </a:bodyPr>
          <a:lstStyle/>
          <a:p>
            <a:r>
              <a:rPr lang="en-US" dirty="0"/>
              <a:t>EPROM</a:t>
            </a:r>
          </a:p>
        </p:txBody>
      </p:sp>
      <p:sp>
        <p:nvSpPr>
          <p:cNvPr id="3" name="Content Placeholder 2">
            <a:extLst>
              <a:ext uri="{FF2B5EF4-FFF2-40B4-BE49-F238E27FC236}">
                <a16:creationId xmlns:a16="http://schemas.microsoft.com/office/drawing/2014/main" id="{9E840902-155A-4CA1-BCB3-2AD79F49B188}"/>
              </a:ext>
            </a:extLst>
          </p:cNvPr>
          <p:cNvSpPr>
            <a:spLocks noGrp="1"/>
          </p:cNvSpPr>
          <p:nvPr>
            <p:ph idx="1"/>
          </p:nvPr>
        </p:nvSpPr>
        <p:spPr>
          <a:xfrm>
            <a:off x="655321" y="2575034"/>
            <a:ext cx="5120113" cy="3462228"/>
          </a:xfrm>
        </p:spPr>
        <p:txBody>
          <a:bodyPr>
            <a:normAutofit/>
          </a:bodyPr>
          <a:lstStyle/>
          <a:p>
            <a:pPr marL="0" indent="0">
              <a:buNone/>
            </a:pPr>
            <a:r>
              <a:rPr lang="en-US" sz="1800" dirty="0"/>
              <a:t>Erasable Programmable Read Only Memory</a:t>
            </a:r>
          </a:p>
          <a:p>
            <a:pPr marL="0" indent="0">
              <a:buNone/>
            </a:pPr>
            <a:endParaRPr lang="en-US" sz="1800" dirty="0"/>
          </a:p>
          <a:p>
            <a:pPr marL="0" indent="0">
              <a:buNone/>
            </a:pPr>
            <a:r>
              <a:rPr lang="en-US" sz="1800" dirty="0"/>
              <a:t>Shining a UV light through the window erases </a:t>
            </a:r>
          </a:p>
          <a:p>
            <a:pPr marL="0" indent="0">
              <a:buNone/>
            </a:pPr>
            <a:endParaRPr lang="en-US" sz="1800" dirty="0"/>
          </a:p>
          <a:p>
            <a:pPr marL="0" indent="0">
              <a:buNone/>
            </a:pPr>
            <a:r>
              <a:rPr lang="en-US" sz="1800" dirty="0"/>
              <a:t>Great for developers to use to test their designs</a:t>
            </a:r>
          </a:p>
          <a:p>
            <a:pPr marL="0" indent="0">
              <a:buNone/>
            </a:pPr>
            <a:endParaRPr lang="en-US" sz="1800" dirty="0"/>
          </a:p>
          <a:p>
            <a:pPr marL="0" indent="0">
              <a:buNone/>
            </a:pPr>
            <a:r>
              <a:rPr lang="en-US" sz="1800" dirty="0"/>
              <a:t>Too expensive to use in production</a:t>
            </a:r>
          </a:p>
          <a:p>
            <a:pPr marL="0" indent="0">
              <a:buNone/>
            </a:pPr>
            <a:endParaRPr lang="en-US" sz="1800" dirty="0"/>
          </a:p>
          <a:p>
            <a:pPr marL="0" indent="0">
              <a:buNone/>
            </a:pPr>
            <a:endParaRPr lang="en-US" sz="1800" dirty="0"/>
          </a:p>
        </p:txBody>
      </p:sp>
      <p:pic>
        <p:nvPicPr>
          <p:cNvPr id="11266" name="Picture 2" descr="Image result for eprom">
            <a:extLst>
              <a:ext uri="{FF2B5EF4-FFF2-40B4-BE49-F238E27FC236}">
                <a16:creationId xmlns:a16="http://schemas.microsoft.com/office/drawing/2014/main" id="{A7B67F18-4D51-4ADB-BE56-528A717619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544" r="1780" b="2"/>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103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F25E-7747-4A2C-BC0C-4883266665E8}"/>
              </a:ext>
            </a:extLst>
          </p:cNvPr>
          <p:cNvSpPr>
            <a:spLocks noGrp="1"/>
          </p:cNvSpPr>
          <p:nvPr>
            <p:ph type="title"/>
          </p:nvPr>
        </p:nvSpPr>
        <p:spPr/>
        <p:txBody>
          <a:bodyPr/>
          <a:lstStyle/>
          <a:p>
            <a:r>
              <a:rPr lang="en-US" dirty="0"/>
              <a:t>EEPROM</a:t>
            </a:r>
          </a:p>
        </p:txBody>
      </p:sp>
      <p:sp>
        <p:nvSpPr>
          <p:cNvPr id="3" name="Content Placeholder 2">
            <a:extLst>
              <a:ext uri="{FF2B5EF4-FFF2-40B4-BE49-F238E27FC236}">
                <a16:creationId xmlns:a16="http://schemas.microsoft.com/office/drawing/2014/main" id="{03A8746A-C658-44AA-B6EB-473B88242483}"/>
              </a:ext>
            </a:extLst>
          </p:cNvPr>
          <p:cNvSpPr>
            <a:spLocks noGrp="1"/>
          </p:cNvSpPr>
          <p:nvPr>
            <p:ph idx="1"/>
          </p:nvPr>
        </p:nvSpPr>
        <p:spPr/>
        <p:txBody>
          <a:bodyPr/>
          <a:lstStyle/>
          <a:p>
            <a:pPr marL="0" indent="0">
              <a:buNone/>
            </a:pPr>
            <a:r>
              <a:rPr lang="en-US" dirty="0"/>
              <a:t>Electrically Erasable Programable Read Only Memory</a:t>
            </a:r>
          </a:p>
          <a:p>
            <a:pPr marL="0" indent="0">
              <a:buNone/>
            </a:pPr>
            <a:endParaRPr lang="en-US" dirty="0"/>
          </a:p>
          <a:p>
            <a:pPr marL="0" indent="0">
              <a:buNone/>
            </a:pPr>
            <a:r>
              <a:rPr lang="en-US" dirty="0"/>
              <a:t>Originally, could be modified only one bit at a time; this process is slow and required a lot of power. </a:t>
            </a:r>
          </a:p>
          <a:p>
            <a:pPr marL="0" indent="0">
              <a:buNone/>
            </a:pPr>
            <a:endParaRPr lang="en-US" dirty="0"/>
          </a:p>
          <a:p>
            <a:pPr marL="0" indent="0">
              <a:buNone/>
            </a:pPr>
            <a:r>
              <a:rPr lang="en-US" dirty="0"/>
              <a:t>Flash is an example of an EEPROM</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37025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FD906-6AC7-49CD-930A-63AA9928671C}"/>
              </a:ext>
            </a:extLst>
          </p:cNvPr>
          <p:cNvSpPr>
            <a:spLocks noGrp="1"/>
          </p:cNvSpPr>
          <p:nvPr>
            <p:ph type="title"/>
          </p:nvPr>
        </p:nvSpPr>
        <p:spPr>
          <a:xfrm>
            <a:off x="5144955" y="4978641"/>
            <a:ext cx="6638806" cy="1292433"/>
          </a:xfrm>
        </p:spPr>
        <p:txBody>
          <a:bodyPr vert="horz" lIns="91440" tIns="45720" rIns="91440" bIns="45720" rtlCol="0" anchor="ctr">
            <a:normAutofit/>
          </a:bodyPr>
          <a:lstStyle/>
          <a:p>
            <a:pPr algn="ctr"/>
            <a:r>
              <a:rPr lang="en-US" sz="4800" kern="1200" dirty="0">
                <a:solidFill>
                  <a:schemeClr val="tx1"/>
                </a:solidFill>
                <a:latin typeface="+mj-lt"/>
                <a:ea typeface="+mj-ea"/>
                <a:cs typeface="+mj-cs"/>
              </a:rPr>
              <a:t>RAM</a:t>
            </a:r>
          </a:p>
        </p:txBody>
      </p:sp>
      <p:pic>
        <p:nvPicPr>
          <p:cNvPr id="12290" name="Picture 2" descr="Borris the ram shorn.jpg">
            <a:extLst>
              <a:ext uri="{FF2B5EF4-FFF2-40B4-BE49-F238E27FC236}">
                <a16:creationId xmlns:a16="http://schemas.microsoft.com/office/drawing/2014/main" id="{2FFC903F-7C3F-47B6-B12C-A88423C82BA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81" r="15667" b="-3"/>
          <a:stretch/>
        </p:blipFill>
        <p:spPr bwMode="auto">
          <a:xfrm>
            <a:off x="20" y="1"/>
            <a:ext cx="4848284" cy="435943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Image result for dodge ram">
            <a:extLst>
              <a:ext uri="{FF2B5EF4-FFF2-40B4-BE49-F238E27FC236}">
                <a16:creationId xmlns:a16="http://schemas.microsoft.com/office/drawing/2014/main" id="{8248595F-5083-4AB8-8342-6DA05898C3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991" r="-1" b="524"/>
          <a:stretch/>
        </p:blipFill>
        <p:spPr bwMode="auto">
          <a:xfrm>
            <a:off x="4972050" y="-1"/>
            <a:ext cx="7216902" cy="435944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DDR3 RAM 53051.jpg">
            <a:extLst>
              <a:ext uri="{FF2B5EF4-FFF2-40B4-BE49-F238E27FC236}">
                <a16:creationId xmlns:a16="http://schemas.microsoft.com/office/drawing/2014/main" id="{7A3D9B8B-33CD-42B3-A444-0DA7305EE4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87" r="31054" b="-1"/>
          <a:stretch/>
        </p:blipFill>
        <p:spPr bwMode="auto">
          <a:xfrm>
            <a:off x="20" y="4472610"/>
            <a:ext cx="4848284" cy="2385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0605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F0CC6-434C-4C9E-AB1C-D8DE5A8063A5}"/>
              </a:ext>
            </a:extLst>
          </p:cNvPr>
          <p:cNvSpPr>
            <a:spLocks noGrp="1"/>
          </p:cNvSpPr>
          <p:nvPr>
            <p:ph type="title"/>
          </p:nvPr>
        </p:nvSpPr>
        <p:spPr/>
        <p:txBody>
          <a:bodyPr/>
          <a:lstStyle/>
          <a:p>
            <a:r>
              <a:rPr lang="en-US" dirty="0"/>
              <a:t>Only two different types…</a:t>
            </a:r>
          </a:p>
        </p:txBody>
      </p:sp>
      <p:sp>
        <p:nvSpPr>
          <p:cNvPr id="4" name="Text Placeholder 3">
            <a:extLst>
              <a:ext uri="{FF2B5EF4-FFF2-40B4-BE49-F238E27FC236}">
                <a16:creationId xmlns:a16="http://schemas.microsoft.com/office/drawing/2014/main" id="{B892D534-9843-46C6-94CF-B6645541960A}"/>
              </a:ext>
            </a:extLst>
          </p:cNvPr>
          <p:cNvSpPr>
            <a:spLocks noGrp="1"/>
          </p:cNvSpPr>
          <p:nvPr>
            <p:ph type="body" idx="1"/>
          </p:nvPr>
        </p:nvSpPr>
        <p:spPr/>
        <p:txBody>
          <a:bodyPr/>
          <a:lstStyle/>
          <a:p>
            <a:r>
              <a:rPr lang="en-US" dirty="0"/>
              <a:t>DRAM (Dynamic)</a:t>
            </a:r>
          </a:p>
        </p:txBody>
      </p:sp>
      <p:sp>
        <p:nvSpPr>
          <p:cNvPr id="5" name="Content Placeholder 4">
            <a:extLst>
              <a:ext uri="{FF2B5EF4-FFF2-40B4-BE49-F238E27FC236}">
                <a16:creationId xmlns:a16="http://schemas.microsoft.com/office/drawing/2014/main" id="{629CF30D-8079-4669-8054-C16DA772A5E4}"/>
              </a:ext>
            </a:extLst>
          </p:cNvPr>
          <p:cNvSpPr>
            <a:spLocks noGrp="1"/>
          </p:cNvSpPr>
          <p:nvPr>
            <p:ph sz="half" idx="2"/>
          </p:nvPr>
        </p:nvSpPr>
        <p:spPr/>
        <p:txBody>
          <a:bodyPr/>
          <a:lstStyle/>
          <a:p>
            <a:r>
              <a:rPr lang="en-US" dirty="0"/>
              <a:t>Made of capacitors</a:t>
            </a:r>
          </a:p>
          <a:p>
            <a:r>
              <a:rPr lang="en-US" dirty="0"/>
              <a:t>Has a recharge cycle</a:t>
            </a:r>
          </a:p>
          <a:p>
            <a:r>
              <a:rPr lang="en-US" dirty="0"/>
              <a:t>CHEAP!</a:t>
            </a:r>
          </a:p>
          <a:p>
            <a:r>
              <a:rPr lang="en-US" dirty="0"/>
              <a:t>SLOW!</a:t>
            </a:r>
          </a:p>
          <a:p>
            <a:r>
              <a:rPr lang="en-US" dirty="0"/>
              <a:t>Low power/heat</a:t>
            </a:r>
          </a:p>
          <a:p>
            <a:r>
              <a:rPr lang="en-US" dirty="0"/>
              <a:t>Dense</a:t>
            </a:r>
          </a:p>
          <a:p>
            <a:pPr marL="0" indent="0">
              <a:buNone/>
            </a:pPr>
            <a:endParaRPr lang="en-US" dirty="0"/>
          </a:p>
        </p:txBody>
      </p:sp>
      <p:sp>
        <p:nvSpPr>
          <p:cNvPr id="6" name="Text Placeholder 5">
            <a:extLst>
              <a:ext uri="{FF2B5EF4-FFF2-40B4-BE49-F238E27FC236}">
                <a16:creationId xmlns:a16="http://schemas.microsoft.com/office/drawing/2014/main" id="{144C158E-5664-4A62-8A92-5F201CF79D92}"/>
              </a:ext>
            </a:extLst>
          </p:cNvPr>
          <p:cNvSpPr>
            <a:spLocks noGrp="1"/>
          </p:cNvSpPr>
          <p:nvPr>
            <p:ph type="body" sz="quarter" idx="3"/>
          </p:nvPr>
        </p:nvSpPr>
        <p:spPr/>
        <p:txBody>
          <a:bodyPr/>
          <a:lstStyle/>
          <a:p>
            <a:r>
              <a:rPr lang="en-US" dirty="0"/>
              <a:t>SRAM (Static)</a:t>
            </a:r>
          </a:p>
        </p:txBody>
      </p:sp>
      <p:sp>
        <p:nvSpPr>
          <p:cNvPr id="7" name="Content Placeholder 6">
            <a:extLst>
              <a:ext uri="{FF2B5EF4-FFF2-40B4-BE49-F238E27FC236}">
                <a16:creationId xmlns:a16="http://schemas.microsoft.com/office/drawing/2014/main" id="{7A20B169-3E1A-4833-B759-3E5002A91E08}"/>
              </a:ext>
            </a:extLst>
          </p:cNvPr>
          <p:cNvSpPr>
            <a:spLocks noGrp="1"/>
          </p:cNvSpPr>
          <p:nvPr>
            <p:ph sz="quarter" idx="4"/>
          </p:nvPr>
        </p:nvSpPr>
        <p:spPr/>
        <p:txBody>
          <a:bodyPr/>
          <a:lstStyle/>
          <a:p>
            <a:r>
              <a:rPr lang="en-US" dirty="0"/>
              <a:t>Made of flip-flops</a:t>
            </a:r>
          </a:p>
          <a:p>
            <a:r>
              <a:rPr lang="en-US" dirty="0"/>
              <a:t>No recharge cycle</a:t>
            </a:r>
          </a:p>
          <a:p>
            <a:r>
              <a:rPr lang="en-US" dirty="0"/>
              <a:t>Expensive</a:t>
            </a:r>
          </a:p>
          <a:p>
            <a:r>
              <a:rPr lang="en-US" dirty="0"/>
              <a:t>FAST</a:t>
            </a:r>
          </a:p>
          <a:p>
            <a:r>
              <a:rPr lang="en-US" dirty="0"/>
              <a:t>High power/heat</a:t>
            </a:r>
          </a:p>
          <a:p>
            <a:r>
              <a:rPr lang="en-US" dirty="0"/>
              <a:t>Sparse (large surface area/bit)</a:t>
            </a:r>
          </a:p>
        </p:txBody>
      </p:sp>
    </p:spTree>
    <p:extLst>
      <p:ext uri="{BB962C8B-B14F-4D97-AF65-F5344CB8AC3E}">
        <p14:creationId xmlns:p14="http://schemas.microsoft.com/office/powerpoint/2010/main" val="506711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1981B-0E02-4526-B8D4-F28A128B822C}"/>
              </a:ext>
            </a:extLst>
          </p:cNvPr>
          <p:cNvSpPr>
            <a:spLocks noGrp="1"/>
          </p:cNvSpPr>
          <p:nvPr>
            <p:ph type="title"/>
          </p:nvPr>
        </p:nvSpPr>
        <p:spPr>
          <a:xfrm>
            <a:off x="838200" y="365125"/>
            <a:ext cx="10515600" cy="1325563"/>
          </a:xfrm>
        </p:spPr>
        <p:txBody>
          <a:bodyPr/>
          <a:lstStyle/>
          <a:p>
            <a:r>
              <a:rPr lang="en-US"/>
              <a:t>SRAM</a:t>
            </a:r>
            <a:endParaRPr lang="en-US" dirty="0"/>
          </a:p>
        </p:txBody>
      </p:sp>
      <p:sp>
        <p:nvSpPr>
          <p:cNvPr id="3" name="Content Placeholder 2">
            <a:extLst>
              <a:ext uri="{FF2B5EF4-FFF2-40B4-BE49-F238E27FC236}">
                <a16:creationId xmlns:a16="http://schemas.microsoft.com/office/drawing/2014/main" id="{4FD799D5-77BD-4E42-8FC6-B7BFA0B8A20D}"/>
              </a:ext>
            </a:extLst>
          </p:cNvPr>
          <p:cNvSpPr>
            <a:spLocks noGrp="1"/>
          </p:cNvSpPr>
          <p:nvPr>
            <p:ph idx="1"/>
          </p:nvPr>
        </p:nvSpPr>
        <p:spPr>
          <a:xfrm>
            <a:off x="838200" y="1825625"/>
            <a:ext cx="10515600" cy="2004970"/>
          </a:xfrm>
        </p:spPr>
        <p:txBody>
          <a:bodyPr/>
          <a:lstStyle/>
          <a:p>
            <a:pPr marL="0" indent="0">
              <a:buNone/>
            </a:pPr>
            <a:r>
              <a:rPr lang="en-US" dirty="0"/>
              <a:t>How can we make memory?</a:t>
            </a:r>
          </a:p>
          <a:p>
            <a:pPr marL="0" indent="0">
              <a:buNone/>
            </a:pPr>
            <a:endParaRPr lang="en-US" dirty="0"/>
          </a:p>
          <a:p>
            <a:pPr marL="0" indent="0">
              <a:buNone/>
            </a:pPr>
            <a:r>
              <a:rPr lang="en-US" dirty="0"/>
              <a:t>What if we could “just” make the electricity go around in a circle until we needed it?</a:t>
            </a:r>
          </a:p>
        </p:txBody>
      </p:sp>
      <p:pic>
        <p:nvPicPr>
          <p:cNvPr id="4" name="Picture 3">
            <a:extLst>
              <a:ext uri="{FF2B5EF4-FFF2-40B4-BE49-F238E27FC236}">
                <a16:creationId xmlns:a16="http://schemas.microsoft.com/office/drawing/2014/main" id="{596FC311-4516-46F9-85EC-AA3E08D5D10A}"/>
              </a:ext>
            </a:extLst>
          </p:cNvPr>
          <p:cNvPicPr>
            <a:picLocks noChangeAspect="1"/>
          </p:cNvPicPr>
          <p:nvPr/>
        </p:nvPicPr>
        <p:blipFill>
          <a:blip r:embed="rId2"/>
          <a:stretch>
            <a:fillRect/>
          </a:stretch>
        </p:blipFill>
        <p:spPr>
          <a:xfrm>
            <a:off x="80049" y="3696516"/>
            <a:ext cx="7463751" cy="2756499"/>
          </a:xfrm>
          <a:prstGeom prst="rect">
            <a:avLst/>
          </a:prstGeom>
        </p:spPr>
      </p:pic>
      <p:pic>
        <p:nvPicPr>
          <p:cNvPr id="1026" name="Picture 2" descr="Image result for warning don't try this at home">
            <a:extLst>
              <a:ext uri="{FF2B5EF4-FFF2-40B4-BE49-F238E27FC236}">
                <a16:creationId xmlns:a16="http://schemas.microsoft.com/office/drawing/2014/main" id="{FF202792-C110-4F47-8989-A68DC6B40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056" y="3965532"/>
            <a:ext cx="4330214" cy="2662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150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224</TotalTime>
  <Words>2019</Words>
  <Application>Microsoft Office PowerPoint</Application>
  <PresentationFormat>Widescreen</PresentationFormat>
  <Paragraphs>295</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Gill Sans MT</vt:lpstr>
      <vt:lpstr>Office Theme</vt:lpstr>
      <vt:lpstr>Memory</vt:lpstr>
      <vt:lpstr>Question 1 – how often will you write?</vt:lpstr>
      <vt:lpstr>ROM</vt:lpstr>
      <vt:lpstr>PROM (no, not the dance…)</vt:lpstr>
      <vt:lpstr>EPROM</vt:lpstr>
      <vt:lpstr>EEPROM</vt:lpstr>
      <vt:lpstr>RAM</vt:lpstr>
      <vt:lpstr>Only two different types…</vt:lpstr>
      <vt:lpstr>SRAM</vt:lpstr>
      <vt:lpstr>Flip Flops</vt:lpstr>
      <vt:lpstr>WAT?</vt:lpstr>
      <vt:lpstr>PowerPoint Presentation</vt:lpstr>
      <vt:lpstr>Issues with SR Flip Flops</vt:lpstr>
      <vt:lpstr>D Type Flip Flop</vt:lpstr>
      <vt:lpstr>Things to Notice</vt:lpstr>
      <vt:lpstr>OK, Great. Problem Solved, right?</vt:lpstr>
      <vt:lpstr>Edge Triggered D-Type Flip Flop</vt:lpstr>
      <vt:lpstr>Key Points about SRAM</vt:lpstr>
      <vt:lpstr>DRAM it Jim</vt:lpstr>
      <vt:lpstr>We started SRAM with this:</vt:lpstr>
      <vt:lpstr>PowerPoint Presentation</vt:lpstr>
      <vt:lpstr>Leakage</vt:lpstr>
      <vt:lpstr>Manufacturing Variation</vt:lpstr>
      <vt:lpstr>Memory Organization and Timing</vt:lpstr>
      <vt:lpstr>From the ground, up (literally)</vt:lpstr>
      <vt:lpstr>PowerPoint Presentation</vt:lpstr>
      <vt:lpstr>Demultiplexers</vt:lpstr>
      <vt:lpstr>PowerPoint Presentation</vt:lpstr>
      <vt:lpstr>Banks</vt:lpstr>
      <vt:lpstr>PowerPoint Presentation</vt:lpstr>
      <vt:lpstr>A question on Performance</vt:lpstr>
      <vt:lpstr>Clocks</vt:lpstr>
      <vt:lpstr>PowerPoint Presentation</vt:lpstr>
      <vt:lpstr>Double the Data Rate!</vt:lpstr>
      <vt:lpstr>A Kindly Word about Marketing</vt:lpstr>
      <vt:lpstr>Memory Controllers</vt:lpstr>
      <vt:lpstr>What does the memory controller do (wherever it is)?</vt:lpstr>
      <vt:lpstr>Select Portions of the AM3 pinout</vt:lpstr>
      <vt:lpstr>Server (mostly) memory</vt:lpstr>
      <vt:lpstr>Parity</vt:lpstr>
      <vt:lpstr>ECC</vt:lpstr>
      <vt:lpstr>Multiported memory</vt:lpstr>
      <vt:lpstr>Performance in 2018</vt:lpstr>
      <vt:lpstr>Performance Trends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Memory</dc:title>
  <dc:creator>Michael Phipps</dc:creator>
  <cp:lastModifiedBy>Phipps, Michael</cp:lastModifiedBy>
  <cp:revision>17</cp:revision>
  <dcterms:created xsi:type="dcterms:W3CDTF">2018-07-16T18:04:48Z</dcterms:created>
  <dcterms:modified xsi:type="dcterms:W3CDTF">2019-07-22T19:22:41Z</dcterms:modified>
</cp:coreProperties>
</file>